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1" r:id="rId6"/>
    <p:sldId id="262" r:id="rId7"/>
    <p:sldId id="272" r:id="rId8"/>
    <p:sldId id="263" r:id="rId9"/>
    <p:sldId id="264" r:id="rId10"/>
    <p:sldId id="267" r:id="rId11"/>
    <p:sldId id="266" r:id="rId12"/>
    <p:sldId id="265" r:id="rId13"/>
    <p:sldId id="268" r:id="rId14"/>
    <p:sldId id="269" r:id="rId15"/>
    <p:sldId id="270" r:id="rId16"/>
    <p:sldId id="271" r:id="rId17"/>
    <p:sldId id="26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93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ce Bream" userId="89dee041ce48bf29" providerId="LiveId" clId="{7F752851-24A6-B743-BC01-638CBCDDFD0B}"/>
    <pc:docChg chg="custSel addSld delSld modSld">
      <pc:chgData name="Bruce Bream" userId="89dee041ce48bf29" providerId="LiveId" clId="{7F752851-24A6-B743-BC01-638CBCDDFD0B}" dt="2024-08-19T19:35:09.970" v="726" actId="1076"/>
      <pc:docMkLst>
        <pc:docMk/>
      </pc:docMkLst>
      <pc:sldChg chg="modSp">
        <pc:chgData name="Bruce Bream" userId="89dee041ce48bf29" providerId="LiveId" clId="{7F752851-24A6-B743-BC01-638CBCDDFD0B}" dt="2024-08-19T19:35:09.970" v="726" actId="1076"/>
        <pc:sldMkLst>
          <pc:docMk/>
          <pc:sldMk cId="3625333141" sldId="258"/>
        </pc:sldMkLst>
      </pc:sldChg>
      <pc:sldChg chg="modSp">
        <pc:chgData name="Bruce Bream" userId="89dee041ce48bf29" providerId="LiveId" clId="{7F752851-24A6-B743-BC01-638CBCDDFD0B}" dt="2024-06-04T14:50:40.891" v="117" actId="20577"/>
        <pc:sldMkLst>
          <pc:docMk/>
          <pc:sldMk cId="2803832497" sldId="260"/>
        </pc:sldMkLst>
      </pc:sldChg>
      <pc:sldChg chg="modSp">
        <pc:chgData name="Bruce Bream" userId="89dee041ce48bf29" providerId="LiveId" clId="{7F752851-24A6-B743-BC01-638CBCDDFD0B}" dt="2024-06-04T14:47:42.274" v="49" actId="20577"/>
        <pc:sldMkLst>
          <pc:docMk/>
          <pc:sldMk cId="892081481" sldId="262"/>
        </pc:sldMkLst>
      </pc:sldChg>
      <pc:sldChg chg="modSp">
        <pc:chgData name="Bruce Bream" userId="89dee041ce48bf29" providerId="LiveId" clId="{7F752851-24A6-B743-BC01-638CBCDDFD0B}" dt="2024-06-04T14:44:31.873" v="13" actId="20577"/>
        <pc:sldMkLst>
          <pc:docMk/>
          <pc:sldMk cId="3775314" sldId="265"/>
        </pc:sldMkLst>
      </pc:sldChg>
      <pc:sldChg chg="addSp modSp">
        <pc:chgData name="Bruce Bream" userId="89dee041ce48bf29" providerId="LiveId" clId="{7F752851-24A6-B743-BC01-638CBCDDFD0B}" dt="2024-06-04T15:44:41.064" v="710" actId="1076"/>
        <pc:sldMkLst>
          <pc:docMk/>
          <pc:sldMk cId="2727790157" sldId="268"/>
        </pc:sldMkLst>
      </pc:sldChg>
      <pc:sldChg chg="addSp modSp new">
        <pc:chgData name="Bruce Bream" userId="89dee041ce48bf29" providerId="LiveId" clId="{7F752851-24A6-B743-BC01-638CBCDDFD0B}" dt="2024-06-04T15:41:35.814" v="631" actId="20577"/>
        <pc:sldMkLst>
          <pc:docMk/>
          <pc:sldMk cId="545880226" sldId="269"/>
        </pc:sldMkLst>
      </pc:sldChg>
      <pc:sldChg chg="addSp modSp new">
        <pc:chgData name="Bruce Bream" userId="89dee041ce48bf29" providerId="LiveId" clId="{7F752851-24A6-B743-BC01-638CBCDDFD0B}" dt="2024-06-04T14:54:34.367" v="286" actId="1076"/>
        <pc:sldMkLst>
          <pc:docMk/>
          <pc:sldMk cId="44807310" sldId="270"/>
        </pc:sldMkLst>
      </pc:sldChg>
      <pc:sldChg chg="addSp modSp new">
        <pc:chgData name="Bruce Bream" userId="89dee041ce48bf29" providerId="LiveId" clId="{7F752851-24A6-B743-BC01-638CBCDDFD0B}" dt="2024-06-04T15:39:42.199" v="527" actId="20577"/>
        <pc:sldMkLst>
          <pc:docMk/>
          <pc:sldMk cId="3024390213" sldId="271"/>
        </pc:sldMkLst>
      </pc:sldChg>
      <pc:sldChg chg="new del">
        <pc:chgData name="Bruce Bream" userId="89dee041ce48bf29" providerId="LiveId" clId="{7F752851-24A6-B743-BC01-638CBCDDFD0B}" dt="2024-06-04T14:54:51.572" v="288" actId="2696"/>
        <pc:sldMkLst>
          <pc:docMk/>
          <pc:sldMk cId="88773242" sldId="272"/>
        </pc:sldMkLst>
      </pc:sldChg>
    </pc:docChg>
  </pc:docChgLst>
  <pc:docChgLst>
    <pc:chgData name="Bruce Bream" userId="89dee041ce48bf29" providerId="LiveId" clId="{67AB66BF-C180-4C8A-9CB4-8B2C1C26FEE8}"/>
    <pc:docChg chg="modSld">
      <pc:chgData name="Bruce Bream" userId="89dee041ce48bf29" providerId="LiveId" clId="{67AB66BF-C180-4C8A-9CB4-8B2C1C26FEE8}" dt="2025-10-24T20:13:57.761" v="1" actId="20577"/>
      <pc:docMkLst>
        <pc:docMk/>
      </pc:docMkLst>
      <pc:sldChg chg="modSp mod">
        <pc:chgData name="Bruce Bream" userId="89dee041ce48bf29" providerId="LiveId" clId="{67AB66BF-C180-4C8A-9CB4-8B2C1C26FEE8}" dt="2025-10-24T20:13:57.761" v="1" actId="20577"/>
        <pc:sldMkLst>
          <pc:docMk/>
          <pc:sldMk cId="2858152753" sldId="256"/>
        </pc:sldMkLst>
        <pc:spChg chg="mod">
          <ac:chgData name="Bruce Bream" userId="89dee041ce48bf29" providerId="LiveId" clId="{67AB66BF-C180-4C8A-9CB4-8B2C1C26FEE8}" dt="2025-10-24T20:13:57.761" v="1" actId="20577"/>
          <ac:spMkLst>
            <pc:docMk/>
            <pc:sldMk cId="2858152753" sldId="256"/>
            <ac:spMk id="4" creationId="{1272805F-0FFA-6E33-1720-15EE7CEC2E69}"/>
          </ac:spMkLst>
        </pc:spChg>
      </pc:sldChg>
    </pc:docChg>
  </pc:docChgLst>
  <pc:docChgLst>
    <pc:chgData name="Bruce Bream" userId="89dee041ce48bf29" providerId="LiveId" clId="{5704BDA5-8145-4F10-B28C-F8848C345EB2}"/>
    <pc:docChg chg="undo custSel addSld delSld modSld sldOrd modMainMaster">
      <pc:chgData name="Bruce Bream" userId="89dee041ce48bf29" providerId="LiveId" clId="{5704BDA5-8145-4F10-B28C-F8848C345EB2}" dt="2024-05-09T21:48:32.387" v="2015" actId="20577"/>
      <pc:docMkLst>
        <pc:docMk/>
      </pc:docMkLst>
      <pc:sldChg chg="addSp modSp new add del mod setBg">
        <pc:chgData name="Bruce Bream" userId="89dee041ce48bf29" providerId="LiveId" clId="{5704BDA5-8145-4F10-B28C-F8848C345EB2}" dt="2024-05-09T21:48:32.387" v="2015" actId="20577"/>
        <pc:sldMkLst>
          <pc:docMk/>
          <pc:sldMk cId="2858152753" sldId="256"/>
        </pc:sldMkLst>
      </pc:sldChg>
      <pc:sldChg chg="addSp delSp modSp new add del mod setBg">
        <pc:chgData name="Bruce Bream" userId="89dee041ce48bf29" providerId="LiveId" clId="{5704BDA5-8145-4F10-B28C-F8848C345EB2}" dt="2024-05-09T21:48:04.329" v="1988"/>
        <pc:sldMkLst>
          <pc:docMk/>
          <pc:sldMk cId="1524421060" sldId="257"/>
        </pc:sldMkLst>
      </pc:sldChg>
      <pc:sldChg chg="addSp delSp modSp new add del mod setBg">
        <pc:chgData name="Bruce Bream" userId="89dee041ce48bf29" providerId="LiveId" clId="{5704BDA5-8145-4F10-B28C-F8848C345EB2}" dt="2024-05-09T21:47:49.398" v="1985"/>
        <pc:sldMkLst>
          <pc:docMk/>
          <pc:sldMk cId="3625333141" sldId="258"/>
        </pc:sldMkLst>
      </pc:sldChg>
      <pc:sldChg chg="addSp delSp modSp new mod setBg">
        <pc:chgData name="Bruce Bream" userId="89dee041ce48bf29" providerId="LiveId" clId="{5704BDA5-8145-4F10-B28C-F8848C345EB2}" dt="2024-05-09T21:47:53.854" v="1986"/>
        <pc:sldMkLst>
          <pc:docMk/>
          <pc:sldMk cId="2150756433" sldId="259"/>
        </pc:sldMkLst>
      </pc:sldChg>
      <pc:sldChg chg="addSp delSp modSp new mod ord setBg">
        <pc:chgData name="Bruce Bream" userId="89dee041ce48bf29" providerId="LiveId" clId="{5704BDA5-8145-4F10-B28C-F8848C345EB2}" dt="2024-05-09T21:47:21.542" v="1982"/>
        <pc:sldMkLst>
          <pc:docMk/>
          <pc:sldMk cId="2803832497" sldId="260"/>
        </pc:sldMkLst>
      </pc:sldChg>
      <pc:sldChg chg="addSp delSp modSp new mod ord setBg">
        <pc:chgData name="Bruce Bream" userId="89dee041ce48bf29" providerId="LiveId" clId="{5704BDA5-8145-4F10-B28C-F8848C345EB2}" dt="2024-05-09T21:47:40.713" v="1984" actId="207"/>
        <pc:sldMkLst>
          <pc:docMk/>
          <pc:sldMk cId="2270585503" sldId="261"/>
        </pc:sldMkLst>
      </pc:sldChg>
      <pc:sldChg chg="new del">
        <pc:chgData name="Bruce Bream" userId="89dee041ce48bf29" providerId="LiveId" clId="{5704BDA5-8145-4F10-B28C-F8848C345EB2}" dt="2024-05-09T01:50:33.866" v="1231" actId="47"/>
        <pc:sldMkLst>
          <pc:docMk/>
          <pc:sldMk cId="818660375" sldId="262"/>
        </pc:sldMkLst>
      </pc:sldChg>
      <pc:sldChg chg="addSp delSp modSp new mod">
        <pc:chgData name="Bruce Bream" userId="89dee041ce48bf29" providerId="LiveId" clId="{5704BDA5-8145-4F10-B28C-F8848C345EB2}" dt="2024-05-09T02:06:49.241" v="1608" actId="207"/>
        <pc:sldMkLst>
          <pc:docMk/>
          <pc:sldMk cId="892081481" sldId="262"/>
        </pc:sldMkLst>
      </pc:sldChg>
      <pc:sldChg chg="addSp delSp modSp new mod">
        <pc:chgData name="Bruce Bream" userId="89dee041ce48bf29" providerId="LiveId" clId="{5704BDA5-8145-4F10-B28C-F8848C345EB2}" dt="2024-05-09T02:18:12.036" v="1635" actId="1076"/>
        <pc:sldMkLst>
          <pc:docMk/>
          <pc:sldMk cId="200587942" sldId="263"/>
        </pc:sldMkLst>
      </pc:sldChg>
      <pc:sldChg chg="modSp new mod ord">
        <pc:chgData name="Bruce Bream" userId="89dee041ce48bf29" providerId="LiveId" clId="{5704BDA5-8145-4F10-B28C-F8848C345EB2}" dt="2024-05-09T02:23:07.582" v="1882" actId="20577"/>
        <pc:sldMkLst>
          <pc:docMk/>
          <pc:sldMk cId="3445030965" sldId="264"/>
        </pc:sldMkLst>
      </pc:sldChg>
      <pc:sldChg chg="addSp modSp new mod">
        <pc:chgData name="Bruce Bream" userId="89dee041ce48bf29" providerId="LiveId" clId="{5704BDA5-8145-4F10-B28C-F8848C345EB2}" dt="2024-05-09T21:46:01.207" v="1959" actId="20577"/>
        <pc:sldMkLst>
          <pc:docMk/>
          <pc:sldMk cId="3775314" sldId="265"/>
        </pc:sldMkLst>
      </pc:sldChg>
      <pc:sldChg chg="modSp new mod ord">
        <pc:chgData name="Bruce Bream" userId="89dee041ce48bf29" providerId="LiveId" clId="{5704BDA5-8145-4F10-B28C-F8848C345EB2}" dt="2024-05-09T21:45:06.102" v="1938" actId="20577"/>
        <pc:sldMkLst>
          <pc:docMk/>
          <pc:sldMk cId="4101150580" sldId="266"/>
        </pc:sldMkLst>
      </pc:sldChg>
      <pc:sldChg chg="modSp new mod ord">
        <pc:chgData name="Bruce Bream" userId="89dee041ce48bf29" providerId="LiveId" clId="{5704BDA5-8145-4F10-B28C-F8848C345EB2}" dt="2024-05-09T21:46:45.889" v="1980"/>
        <pc:sldMkLst>
          <pc:docMk/>
          <pc:sldMk cId="2272714216" sldId="267"/>
        </pc:sldMkLst>
      </pc:sldChg>
      <pc:sldMasterChg chg="delSldLayout modSldLayout">
        <pc:chgData name="Bruce Bream" userId="89dee041ce48bf29" providerId="LiveId" clId="{5704BDA5-8145-4F10-B28C-F8848C345EB2}" dt="2024-05-09T21:44:23.707" v="1915"/>
        <pc:sldMasterMkLst>
          <pc:docMk/>
          <pc:sldMasterMk cId="1552548014" sldId="2147483648"/>
        </pc:sldMasterMkLst>
        <pc:sldLayoutChg chg="delSp modSp mod setBg">
          <pc:chgData name="Bruce Bream" userId="89dee041ce48bf29" providerId="LiveId" clId="{5704BDA5-8145-4F10-B28C-F8848C345EB2}" dt="2024-05-09T21:44:23.707" v="1915"/>
          <pc:sldLayoutMkLst>
            <pc:docMk/>
            <pc:sldMasterMk cId="1552548014" sldId="2147483648"/>
            <pc:sldLayoutMk cId="719775737" sldId="2147483649"/>
          </pc:sldLayoutMkLst>
        </pc:sldLayoutChg>
        <pc:sldLayoutChg chg="delSp modSp mod setBg">
          <pc:chgData name="Bruce Bream" userId="89dee041ce48bf29" providerId="LiveId" clId="{5704BDA5-8145-4F10-B28C-F8848C345EB2}" dt="2024-05-09T21:44:05.093" v="1913"/>
          <pc:sldLayoutMkLst>
            <pc:docMk/>
            <pc:sldMasterMk cId="1552548014" sldId="2147483648"/>
            <pc:sldLayoutMk cId="129261303" sldId="2147483650"/>
          </pc:sldLayoutMkLst>
        </pc:sldLayoutChg>
        <pc:sldLayoutChg chg="del">
          <pc:chgData name="Bruce Bream" userId="89dee041ce48bf29" providerId="LiveId" clId="{5704BDA5-8145-4F10-B28C-F8848C345EB2}" dt="2024-04-28T21:06:22.565" v="94" actId="2696"/>
          <pc:sldLayoutMkLst>
            <pc:docMk/>
            <pc:sldMasterMk cId="1552548014" sldId="2147483648"/>
            <pc:sldLayoutMk cId="2151649062" sldId="2147483658"/>
          </pc:sldLayoutMkLst>
        </pc:sldLayoutChg>
        <pc:sldLayoutChg chg="del">
          <pc:chgData name="Bruce Bream" userId="89dee041ce48bf29" providerId="LiveId" clId="{5704BDA5-8145-4F10-B28C-F8848C345EB2}" dt="2024-04-28T21:06:25.741" v="95" actId="2696"/>
          <pc:sldLayoutMkLst>
            <pc:docMk/>
            <pc:sldMasterMk cId="1552548014" sldId="2147483648"/>
            <pc:sldLayoutMk cId="4277879072" sldId="2147483659"/>
          </pc:sldLayoutMkLst>
        </pc:sldLayoutChg>
      </pc:sldMasterChg>
    </pc:docChg>
  </pc:docChgLst>
  <pc:docChgLst>
    <pc:chgData name="Bruce Bream" userId="89dee041ce48bf29" providerId="LiveId" clId="{290D1E3E-2856-427D-8CFD-1CF84AD41789}"/>
    <pc:docChg chg="undo custSel modSld">
      <pc:chgData name="Bruce Bream" userId="89dee041ce48bf29" providerId="LiveId" clId="{290D1E3E-2856-427D-8CFD-1CF84AD41789}" dt="2024-08-19T19:48:33.012" v="389" actId="20577"/>
      <pc:docMkLst>
        <pc:docMk/>
      </pc:docMkLst>
      <pc:sldChg chg="modSp mod">
        <pc:chgData name="Bruce Bream" userId="89dee041ce48bf29" providerId="LiveId" clId="{290D1E3E-2856-427D-8CFD-1CF84AD41789}" dt="2024-08-19T19:48:33.012" v="389" actId="20577"/>
        <pc:sldMkLst>
          <pc:docMk/>
          <pc:sldMk cId="2803832497" sldId="260"/>
        </pc:sldMkLst>
      </pc:sldChg>
      <pc:sldChg chg="modSp mod">
        <pc:chgData name="Bruce Bream" userId="89dee041ce48bf29" providerId="LiveId" clId="{290D1E3E-2856-427D-8CFD-1CF84AD41789}" dt="2024-08-16T16:40:48.742" v="155" actId="20577"/>
        <pc:sldMkLst>
          <pc:docMk/>
          <pc:sldMk cId="2270585503" sldId="261"/>
        </pc:sldMkLst>
      </pc:sldChg>
      <pc:sldChg chg="modSp mod">
        <pc:chgData name="Bruce Bream" userId="89dee041ce48bf29" providerId="LiveId" clId="{290D1E3E-2856-427D-8CFD-1CF84AD41789}" dt="2024-08-16T16:41:55.839" v="164" actId="1076"/>
        <pc:sldMkLst>
          <pc:docMk/>
          <pc:sldMk cId="892081481" sldId="262"/>
        </pc:sldMkLst>
      </pc:sldChg>
      <pc:sldChg chg="modSp mod">
        <pc:chgData name="Bruce Bream" userId="89dee041ce48bf29" providerId="LiveId" clId="{290D1E3E-2856-427D-8CFD-1CF84AD41789}" dt="2024-08-16T16:43:15.552" v="184" actId="1036"/>
        <pc:sldMkLst>
          <pc:docMk/>
          <pc:sldMk cId="200587942" sldId="263"/>
        </pc:sldMkLst>
      </pc:sldChg>
      <pc:sldChg chg="addSp modSp mod modNotesTx">
        <pc:chgData name="Bruce Bream" userId="89dee041ce48bf29" providerId="LiveId" clId="{290D1E3E-2856-427D-8CFD-1CF84AD41789}" dt="2024-08-19T19:46:05.762" v="373" actId="1076"/>
        <pc:sldMkLst>
          <pc:docMk/>
          <pc:sldMk cId="3775314" sldId="265"/>
        </pc:sldMkLst>
      </pc:sldChg>
      <pc:sldChg chg="addSp delSp modSp mod">
        <pc:chgData name="Bruce Bream" userId="89dee041ce48bf29" providerId="LiveId" clId="{290D1E3E-2856-427D-8CFD-1CF84AD41789}" dt="2024-08-19T19:38:39.754" v="192" actId="21"/>
        <pc:sldMkLst>
          <pc:docMk/>
          <pc:sldMk cId="2272714216" sldId="267"/>
        </pc:sldMkLst>
      </pc:sldChg>
    </pc:docChg>
  </pc:docChgLst>
  <pc:docChgLst>
    <pc:chgData name="Bruce Bream" userId="89dee041ce48bf29" providerId="LiveId" clId="{0A2CE9EF-2DF2-42F0-BF28-4748B1AE57BF}"/>
    <pc:docChg chg="undo custSel addSld modSld sldOrd">
      <pc:chgData name="Bruce Bream" userId="89dee041ce48bf29" providerId="LiveId" clId="{0A2CE9EF-2DF2-42F0-BF28-4748B1AE57BF}" dt="2024-06-29T16:41:13.250" v="6038" actId="20577"/>
      <pc:docMkLst>
        <pc:docMk/>
      </pc:docMkLst>
      <pc:sldChg chg="modSp mod modNotesTx">
        <pc:chgData name="Bruce Bream" userId="89dee041ce48bf29" providerId="LiveId" clId="{0A2CE9EF-2DF2-42F0-BF28-4748B1AE57BF}" dt="2024-06-04T19:28:36.691" v="2829" actId="20577"/>
        <pc:sldMkLst>
          <pc:docMk/>
          <pc:sldMk cId="2858152753" sldId="256"/>
        </pc:sldMkLst>
      </pc:sldChg>
      <pc:sldChg chg="addSp modSp modNotesTx">
        <pc:chgData name="Bruce Bream" userId="89dee041ce48bf29" providerId="LiveId" clId="{0A2CE9EF-2DF2-42F0-BF28-4748B1AE57BF}" dt="2024-06-04T19:54:36.712" v="4305"/>
        <pc:sldMkLst>
          <pc:docMk/>
          <pc:sldMk cId="1524421060" sldId="257"/>
        </pc:sldMkLst>
      </pc:sldChg>
      <pc:sldChg chg="addSp modSp modNotesTx">
        <pc:chgData name="Bruce Bream" userId="89dee041ce48bf29" providerId="LiveId" clId="{0A2CE9EF-2DF2-42F0-BF28-4748B1AE57BF}" dt="2024-06-04T19:54:41.660" v="4306"/>
        <pc:sldMkLst>
          <pc:docMk/>
          <pc:sldMk cId="3625333141" sldId="258"/>
        </pc:sldMkLst>
      </pc:sldChg>
      <pc:sldChg chg="addSp modSp mod modNotesTx">
        <pc:chgData name="Bruce Bream" userId="89dee041ce48bf29" providerId="LiveId" clId="{0A2CE9EF-2DF2-42F0-BF28-4748B1AE57BF}" dt="2024-06-04T19:54:24.429" v="4304" actId="1076"/>
        <pc:sldMkLst>
          <pc:docMk/>
          <pc:sldMk cId="2150756433" sldId="259"/>
        </pc:sldMkLst>
      </pc:sldChg>
      <pc:sldChg chg="addSp modSp mod modNotesTx">
        <pc:chgData name="Bruce Bream" userId="89dee041ce48bf29" providerId="LiveId" clId="{0A2CE9EF-2DF2-42F0-BF28-4748B1AE57BF}" dt="2024-06-29T14:57:02.158" v="5707" actId="404"/>
        <pc:sldMkLst>
          <pc:docMk/>
          <pc:sldMk cId="2803832497" sldId="260"/>
        </pc:sldMkLst>
      </pc:sldChg>
      <pc:sldChg chg="addSp modSp mod modNotesTx">
        <pc:chgData name="Bruce Bream" userId="89dee041ce48bf29" providerId="LiveId" clId="{0A2CE9EF-2DF2-42F0-BF28-4748B1AE57BF}" dt="2024-06-04T19:54:46.377" v="4307"/>
        <pc:sldMkLst>
          <pc:docMk/>
          <pc:sldMk cId="2270585503" sldId="261"/>
        </pc:sldMkLst>
      </pc:sldChg>
      <pc:sldChg chg="addSp delSp modSp mod modNotesTx">
        <pc:chgData name="Bruce Bream" userId="89dee041ce48bf29" providerId="LiveId" clId="{0A2CE9EF-2DF2-42F0-BF28-4748B1AE57BF}" dt="2024-06-29T14:42:13.716" v="5448" actId="1076"/>
        <pc:sldMkLst>
          <pc:docMk/>
          <pc:sldMk cId="892081481" sldId="262"/>
        </pc:sldMkLst>
      </pc:sldChg>
      <pc:sldChg chg="addSp modSp mod">
        <pc:chgData name="Bruce Bream" userId="89dee041ce48bf29" providerId="LiveId" clId="{0A2CE9EF-2DF2-42F0-BF28-4748B1AE57BF}" dt="2024-05-25T16:05:05.777" v="1657" actId="313"/>
        <pc:sldMkLst>
          <pc:docMk/>
          <pc:sldMk cId="200587942" sldId="263"/>
        </pc:sldMkLst>
      </pc:sldChg>
      <pc:sldChg chg="addSp delSp modSp mod modNotesTx">
        <pc:chgData name="Bruce Bream" userId="89dee041ce48bf29" providerId="LiveId" clId="{0A2CE9EF-2DF2-42F0-BF28-4748B1AE57BF}" dt="2024-06-29T14:48:33.100" v="5580" actId="6549"/>
        <pc:sldMkLst>
          <pc:docMk/>
          <pc:sldMk cId="3445030965" sldId="264"/>
        </pc:sldMkLst>
      </pc:sldChg>
      <pc:sldChg chg="addSp delSp modSp mod modNotesTx">
        <pc:chgData name="Bruce Bream" userId="89dee041ce48bf29" providerId="LiveId" clId="{0A2CE9EF-2DF2-42F0-BF28-4748B1AE57BF}" dt="2024-06-29T16:38:34.487" v="5976" actId="1076"/>
        <pc:sldMkLst>
          <pc:docMk/>
          <pc:sldMk cId="3775314" sldId="265"/>
        </pc:sldMkLst>
      </pc:sldChg>
      <pc:sldChg chg="addSp modSp mod ord modNotesTx">
        <pc:chgData name="Bruce Bream" userId="89dee041ce48bf29" providerId="LiveId" clId="{0A2CE9EF-2DF2-42F0-BF28-4748B1AE57BF}" dt="2024-06-29T15:59:13.386" v="5725" actId="692"/>
        <pc:sldMkLst>
          <pc:docMk/>
          <pc:sldMk cId="4101150580" sldId="266"/>
        </pc:sldMkLst>
      </pc:sldChg>
      <pc:sldChg chg="addSp modSp mod modNotesTx">
        <pc:chgData name="Bruce Bream" userId="89dee041ce48bf29" providerId="LiveId" clId="{0A2CE9EF-2DF2-42F0-BF28-4748B1AE57BF}" dt="2024-06-29T14:49:33.450" v="5588" actId="1076"/>
        <pc:sldMkLst>
          <pc:docMk/>
          <pc:sldMk cId="2272714216" sldId="267"/>
        </pc:sldMkLst>
      </pc:sldChg>
      <pc:sldChg chg="addSp modSp mod modNotesTx">
        <pc:chgData name="Bruce Bream" userId="89dee041ce48bf29" providerId="LiveId" clId="{0A2CE9EF-2DF2-42F0-BF28-4748B1AE57BF}" dt="2024-06-29T14:52:37.256" v="5665" actId="20577"/>
        <pc:sldMkLst>
          <pc:docMk/>
          <pc:sldMk cId="2727790157" sldId="268"/>
        </pc:sldMkLst>
      </pc:sldChg>
      <pc:sldChg chg="addSp modSp mod modNotesTx">
        <pc:chgData name="Bruce Bream" userId="89dee041ce48bf29" providerId="LiveId" clId="{0A2CE9EF-2DF2-42F0-BF28-4748B1AE57BF}" dt="2024-06-29T16:41:13.250" v="6038" actId="20577"/>
        <pc:sldMkLst>
          <pc:docMk/>
          <pc:sldMk cId="545880226" sldId="269"/>
        </pc:sldMkLst>
      </pc:sldChg>
      <pc:sldChg chg="addSp modSp mod">
        <pc:chgData name="Bruce Bream" userId="89dee041ce48bf29" providerId="LiveId" clId="{0A2CE9EF-2DF2-42F0-BF28-4748B1AE57BF}" dt="2024-06-10T20:26:22.086" v="4952" actId="20577"/>
        <pc:sldMkLst>
          <pc:docMk/>
          <pc:sldMk cId="44807310" sldId="270"/>
        </pc:sldMkLst>
      </pc:sldChg>
      <pc:sldChg chg="addSp modSp mod">
        <pc:chgData name="Bruce Bream" userId="89dee041ce48bf29" providerId="LiveId" clId="{0A2CE9EF-2DF2-42F0-BF28-4748B1AE57BF}" dt="2024-06-10T20:27:04.181" v="5054" actId="20577"/>
        <pc:sldMkLst>
          <pc:docMk/>
          <pc:sldMk cId="3024390213" sldId="271"/>
        </pc:sldMkLst>
      </pc:sldChg>
      <pc:sldChg chg="addSp modSp new mod">
        <pc:chgData name="Bruce Bream" userId="89dee041ce48bf29" providerId="LiveId" clId="{0A2CE9EF-2DF2-42F0-BF28-4748B1AE57BF}" dt="2024-06-29T15:58:10.131" v="5712" actId="404"/>
        <pc:sldMkLst>
          <pc:docMk/>
          <pc:sldMk cId="1272371511" sldId="272"/>
        </pc:sldMkLst>
      </pc:sldChg>
    </pc:docChg>
  </pc:docChgLst>
  <pc:docChgLst>
    <pc:chgData name="Bruce Bream" userId="89dee041ce48bf29" providerId="LiveId" clId="{17D24B51-C8DC-463B-A599-20883CCF5CBC}"/>
    <pc:docChg chg="undo custSel addSld modSld sldOrd">
      <pc:chgData name="Bruce Bream" userId="89dee041ce48bf29" providerId="LiveId" clId="{17D24B51-C8DC-463B-A599-20883CCF5CBC}" dt="2024-06-20T21:13:37.384" v="2613" actId="20577"/>
      <pc:docMkLst>
        <pc:docMk/>
      </pc:docMkLst>
      <pc:sldChg chg="modNotesTx">
        <pc:chgData name="Bruce Bream" userId="89dee041ce48bf29" providerId="LiveId" clId="{17D24B51-C8DC-463B-A599-20883CCF5CBC}" dt="2024-06-20T21:13:37.384" v="2613" actId="20577"/>
        <pc:sldMkLst>
          <pc:docMk/>
          <pc:sldMk cId="2858152753" sldId="256"/>
        </pc:sldMkLst>
      </pc:sldChg>
      <pc:sldChg chg="modNotesTx">
        <pc:chgData name="Bruce Bream" userId="89dee041ce48bf29" providerId="LiveId" clId="{17D24B51-C8DC-463B-A599-20883CCF5CBC}" dt="2024-06-09T19:53:31.797" v="1854" actId="20577"/>
        <pc:sldMkLst>
          <pc:docMk/>
          <pc:sldMk cId="3625333141" sldId="258"/>
        </pc:sldMkLst>
      </pc:sldChg>
      <pc:sldChg chg="modSp mod">
        <pc:chgData name="Bruce Bream" userId="89dee041ce48bf29" providerId="LiveId" clId="{17D24B51-C8DC-463B-A599-20883CCF5CBC}" dt="2024-06-09T21:00:54.191" v="2248" actId="1076"/>
        <pc:sldMkLst>
          <pc:docMk/>
          <pc:sldMk cId="2150756433" sldId="259"/>
        </pc:sldMkLst>
      </pc:sldChg>
      <pc:sldChg chg="modSp mod modNotesTx">
        <pc:chgData name="Bruce Bream" userId="89dee041ce48bf29" providerId="LiveId" clId="{17D24B51-C8DC-463B-A599-20883CCF5CBC}" dt="2024-06-09T19:49:02.570" v="1495" actId="6549"/>
        <pc:sldMkLst>
          <pc:docMk/>
          <pc:sldMk cId="2803832497" sldId="260"/>
        </pc:sldMkLst>
      </pc:sldChg>
      <pc:sldChg chg="addSp modSp mod modNotesTx">
        <pc:chgData name="Bruce Bream" userId="89dee041ce48bf29" providerId="LiveId" clId="{17D24B51-C8DC-463B-A599-20883CCF5CBC}" dt="2024-06-20T21:06:55.867" v="2286" actId="20577"/>
        <pc:sldMkLst>
          <pc:docMk/>
          <pc:sldMk cId="892081481" sldId="262"/>
        </pc:sldMkLst>
      </pc:sldChg>
      <pc:sldChg chg="ord modNotesTx">
        <pc:chgData name="Bruce Bream" userId="89dee041ce48bf29" providerId="LiveId" clId="{17D24B51-C8DC-463B-A599-20883CCF5CBC}" dt="2024-06-06T20:37:17.089" v="315" actId="20577"/>
        <pc:sldMkLst>
          <pc:docMk/>
          <pc:sldMk cId="200587942" sldId="263"/>
        </pc:sldMkLst>
      </pc:sldChg>
      <pc:sldChg chg="addSp delSp modSp mod setBg modNotesTx">
        <pc:chgData name="Bruce Bream" userId="89dee041ce48bf29" providerId="LiveId" clId="{17D24B51-C8DC-463B-A599-20883CCF5CBC}" dt="2024-06-09T18:29:40.303" v="1189" actId="1076"/>
        <pc:sldMkLst>
          <pc:docMk/>
          <pc:sldMk cId="3445030965" sldId="264"/>
        </pc:sldMkLst>
      </pc:sldChg>
      <pc:sldChg chg="addSp delSp modSp mod modNotesTx">
        <pc:chgData name="Bruce Bream" userId="89dee041ce48bf29" providerId="LiveId" clId="{17D24B51-C8DC-463B-A599-20883CCF5CBC}" dt="2024-06-09T20:59:57.357" v="2247" actId="20577"/>
        <pc:sldMkLst>
          <pc:docMk/>
          <pc:sldMk cId="3775314" sldId="265"/>
        </pc:sldMkLst>
      </pc:sldChg>
      <pc:sldChg chg="modSp mod">
        <pc:chgData name="Bruce Bream" userId="89dee041ce48bf29" providerId="LiveId" clId="{17D24B51-C8DC-463B-A599-20883CCF5CBC}" dt="2024-06-09T18:22:40.623" v="973" actId="14100"/>
        <pc:sldMkLst>
          <pc:docMk/>
          <pc:sldMk cId="4101150580" sldId="266"/>
        </pc:sldMkLst>
      </pc:sldChg>
      <pc:sldChg chg="addSp modSp mod modNotesTx">
        <pc:chgData name="Bruce Bream" userId="89dee041ce48bf29" providerId="LiveId" clId="{17D24B51-C8DC-463B-A599-20883CCF5CBC}" dt="2024-06-09T18:29:58.890" v="1191" actId="1076"/>
        <pc:sldMkLst>
          <pc:docMk/>
          <pc:sldMk cId="2272714216" sldId="267"/>
        </pc:sldMkLst>
      </pc:sldChg>
      <pc:sldChg chg="addSp modSp new mod modNotesTx">
        <pc:chgData name="Bruce Bream" userId="89dee041ce48bf29" providerId="LiveId" clId="{17D24B51-C8DC-463B-A599-20883CCF5CBC}" dt="2024-06-20T21:08:10.816" v="2323"/>
        <pc:sldMkLst>
          <pc:docMk/>
          <pc:sldMk cId="2727790157" sldId="268"/>
        </pc:sldMkLst>
      </pc:sldChg>
      <pc:sldChg chg="addSp delSp modSp mod modNotesTx">
        <pc:chgData name="Bruce Bream" userId="89dee041ce48bf29" providerId="LiveId" clId="{17D24B51-C8DC-463B-A599-20883CCF5CBC}" dt="2024-06-09T21:01:19.676" v="2252" actId="1076"/>
        <pc:sldMkLst>
          <pc:docMk/>
          <pc:sldMk cId="545880226" sldId="269"/>
        </pc:sldMkLst>
      </pc:sldChg>
      <pc:sldChg chg="addSp delSp modSp mod">
        <pc:chgData name="Bruce Bream" userId="89dee041ce48bf29" providerId="LiveId" clId="{17D24B51-C8DC-463B-A599-20883CCF5CBC}" dt="2024-06-09T21:01:28.905" v="2255" actId="1076"/>
        <pc:sldMkLst>
          <pc:docMk/>
          <pc:sldMk cId="44807310" sldId="270"/>
        </pc:sldMkLst>
      </pc:sldChg>
      <pc:sldChg chg="addSp modSp mod modNotesTx">
        <pc:chgData name="Bruce Bream" userId="89dee041ce48bf29" providerId="LiveId" clId="{17D24B51-C8DC-463B-A599-20883CCF5CBC}" dt="2024-06-09T21:01:35.074" v="2257" actId="1076"/>
        <pc:sldMkLst>
          <pc:docMk/>
          <pc:sldMk cId="3024390213" sldId="2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B49A50-373A-400E-8C9E-4725343DE490}" type="datetimeFigureOut">
              <a:rPr lang="en-US" smtClean="0"/>
              <a:t>10/24/2025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CEE4C7-3FCA-4A38-BC68-21FC324E5BD4}" type="slidenum">
              <a:rPr lang="en-US" smtClean="0"/>
              <a:t>‹#›</a:t>
            </a:fld>
            <a:endParaRPr lang="en-US"/>
          </a:p>
        </p:txBody>
      </p:sp>
    </p:spTree>
    <p:extLst>
      <p:ext uri="{BB962C8B-B14F-4D97-AF65-F5344CB8AC3E}">
        <p14:creationId xmlns:p14="http://schemas.microsoft.com/office/powerpoint/2010/main" val="1262050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is focused on just what is needed to understand how to define the orbit of a satellite. We start with a little history, then understand definition of an ellipse, then look at each orbital parameter and finally put is all in one chart. We are skipping any mention of gravity and physics of why the orbits are ellipses. This is just to get you to a basic understanding of seven parameters that can define </a:t>
            </a:r>
            <a:r>
              <a:rPr lang="en-US"/>
              <a:t>an orbit.</a:t>
            </a:r>
            <a:endParaRPr lang="en-US" dirty="0"/>
          </a:p>
        </p:txBody>
      </p:sp>
      <p:sp>
        <p:nvSpPr>
          <p:cNvPr id="4" name="Slide Number Placeholder 3"/>
          <p:cNvSpPr>
            <a:spLocks noGrp="1"/>
          </p:cNvSpPr>
          <p:nvPr>
            <p:ph type="sldNum" sz="quarter" idx="5"/>
          </p:nvPr>
        </p:nvSpPr>
        <p:spPr/>
        <p:txBody>
          <a:bodyPr/>
          <a:lstStyle/>
          <a:p>
            <a:fld id="{EACEE4C7-3FCA-4A38-BC68-21FC324E5BD4}" type="slidenum">
              <a:rPr lang="en-US" smtClean="0"/>
              <a:t>1</a:t>
            </a:fld>
            <a:endParaRPr lang="en-US"/>
          </a:p>
        </p:txBody>
      </p:sp>
    </p:spTree>
    <p:extLst>
      <p:ext uri="{BB962C8B-B14F-4D97-AF65-F5344CB8AC3E}">
        <p14:creationId xmlns:p14="http://schemas.microsoft.com/office/powerpoint/2010/main" val="1429554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Angles are measured counterclockwise for all orbital parameter. </a:t>
            </a:r>
          </a:p>
        </p:txBody>
      </p:sp>
      <p:sp>
        <p:nvSpPr>
          <p:cNvPr id="4" name="Slide Number Placeholder 3"/>
          <p:cNvSpPr>
            <a:spLocks noGrp="1"/>
          </p:cNvSpPr>
          <p:nvPr>
            <p:ph type="sldNum" sz="quarter" idx="5"/>
          </p:nvPr>
        </p:nvSpPr>
        <p:spPr/>
        <p:txBody>
          <a:bodyPr/>
          <a:lstStyle/>
          <a:p>
            <a:fld id="{EACEE4C7-3FCA-4A38-BC68-21FC324E5BD4}" type="slidenum">
              <a:rPr lang="en-US" smtClean="0"/>
              <a:t>11</a:t>
            </a:fld>
            <a:endParaRPr lang="en-US"/>
          </a:p>
        </p:txBody>
      </p:sp>
    </p:spTree>
    <p:extLst>
      <p:ext uri="{BB962C8B-B14F-4D97-AF65-F5344CB8AC3E}">
        <p14:creationId xmlns:p14="http://schemas.microsoft.com/office/powerpoint/2010/main" val="1077157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Geocentric reference puts the earth at the origin of angular measurements relative to the Earth’s equator. Celestial zero longitude is when the ecliptic intersects the equator and points at the first point of Aries in the Spring.</a:t>
            </a:r>
          </a:p>
        </p:txBody>
      </p:sp>
      <p:sp>
        <p:nvSpPr>
          <p:cNvPr id="4" name="Slide Number Placeholder 3"/>
          <p:cNvSpPr>
            <a:spLocks noGrp="1"/>
          </p:cNvSpPr>
          <p:nvPr>
            <p:ph type="sldNum" sz="quarter" idx="5"/>
          </p:nvPr>
        </p:nvSpPr>
        <p:spPr/>
        <p:txBody>
          <a:bodyPr/>
          <a:lstStyle/>
          <a:p>
            <a:fld id="{EACEE4C7-3FCA-4A38-BC68-21FC324E5BD4}" type="slidenum">
              <a:rPr lang="en-US" smtClean="0"/>
              <a:t>12</a:t>
            </a:fld>
            <a:endParaRPr lang="en-US"/>
          </a:p>
        </p:txBody>
      </p:sp>
    </p:spTree>
    <p:extLst>
      <p:ext uri="{BB962C8B-B14F-4D97-AF65-F5344CB8AC3E}">
        <p14:creationId xmlns:p14="http://schemas.microsoft.com/office/powerpoint/2010/main" val="3699028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Orbital inclination is another orbital parameter. It is measured relative to the Earth’s equator. </a:t>
            </a:r>
          </a:p>
        </p:txBody>
      </p:sp>
      <p:sp>
        <p:nvSpPr>
          <p:cNvPr id="4" name="Slide Number Placeholder 3"/>
          <p:cNvSpPr>
            <a:spLocks noGrp="1"/>
          </p:cNvSpPr>
          <p:nvPr>
            <p:ph type="sldNum" sz="quarter" idx="5"/>
          </p:nvPr>
        </p:nvSpPr>
        <p:spPr/>
        <p:txBody>
          <a:bodyPr/>
          <a:lstStyle/>
          <a:p>
            <a:fld id="{EACEE4C7-3FCA-4A38-BC68-21FC324E5BD4}" type="slidenum">
              <a:rPr lang="en-US" smtClean="0"/>
              <a:t>13</a:t>
            </a:fld>
            <a:endParaRPr lang="en-US"/>
          </a:p>
        </p:txBody>
      </p:sp>
    </p:spTree>
    <p:extLst>
      <p:ext uri="{BB962C8B-B14F-4D97-AF65-F5344CB8AC3E}">
        <p14:creationId xmlns:p14="http://schemas.microsoft.com/office/powerpoint/2010/main" val="2372962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Ascending node defines the orientation of the ellipse relative to the vernal equinox. </a:t>
            </a:r>
          </a:p>
        </p:txBody>
      </p:sp>
      <p:sp>
        <p:nvSpPr>
          <p:cNvPr id="4" name="Slide Number Placeholder 3"/>
          <p:cNvSpPr>
            <a:spLocks noGrp="1"/>
          </p:cNvSpPr>
          <p:nvPr>
            <p:ph type="sldNum" sz="quarter" idx="5"/>
          </p:nvPr>
        </p:nvSpPr>
        <p:spPr/>
        <p:txBody>
          <a:bodyPr/>
          <a:lstStyle/>
          <a:p>
            <a:fld id="{EACEE4C7-3FCA-4A38-BC68-21FC324E5BD4}" type="slidenum">
              <a:rPr lang="en-US" smtClean="0"/>
              <a:t>14</a:t>
            </a:fld>
            <a:endParaRPr lang="en-US"/>
          </a:p>
        </p:txBody>
      </p:sp>
    </p:spTree>
    <p:extLst>
      <p:ext uri="{BB962C8B-B14F-4D97-AF65-F5344CB8AC3E}">
        <p14:creationId xmlns:p14="http://schemas.microsoft.com/office/powerpoint/2010/main" val="967376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two parameters are the angular location of the satellite (True Anomaly), and the time it was at that position (Epoch)</a:t>
            </a:r>
          </a:p>
        </p:txBody>
      </p:sp>
      <p:sp>
        <p:nvSpPr>
          <p:cNvPr id="4" name="Slide Number Placeholder 3"/>
          <p:cNvSpPr>
            <a:spLocks noGrp="1"/>
          </p:cNvSpPr>
          <p:nvPr>
            <p:ph type="sldNum" sz="quarter" idx="5"/>
          </p:nvPr>
        </p:nvSpPr>
        <p:spPr/>
        <p:txBody>
          <a:bodyPr/>
          <a:lstStyle/>
          <a:p>
            <a:fld id="{EACEE4C7-3FCA-4A38-BC68-21FC324E5BD4}" type="slidenum">
              <a:rPr lang="en-US" smtClean="0"/>
              <a:t>16</a:t>
            </a:fld>
            <a:endParaRPr lang="en-US"/>
          </a:p>
        </p:txBody>
      </p:sp>
    </p:spTree>
    <p:extLst>
      <p:ext uri="{BB962C8B-B14F-4D97-AF65-F5344CB8AC3E}">
        <p14:creationId xmlns:p14="http://schemas.microsoft.com/office/powerpoint/2010/main" val="988723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Putting it together, these are the seven orbital parameters. Two define the ellipse. Three define the orbital plane. Two define the position of the satellite on its elliptical orbit.</a:t>
            </a:r>
          </a:p>
        </p:txBody>
      </p:sp>
      <p:sp>
        <p:nvSpPr>
          <p:cNvPr id="4" name="Slide Number Placeholder 3"/>
          <p:cNvSpPr>
            <a:spLocks noGrp="1"/>
          </p:cNvSpPr>
          <p:nvPr>
            <p:ph type="sldNum" sz="quarter" idx="5"/>
          </p:nvPr>
        </p:nvSpPr>
        <p:spPr/>
        <p:txBody>
          <a:bodyPr/>
          <a:lstStyle/>
          <a:p>
            <a:fld id="{EACEE4C7-3FCA-4A38-BC68-21FC324E5BD4}" type="slidenum">
              <a:rPr lang="en-US" smtClean="0"/>
              <a:t>17</a:t>
            </a:fld>
            <a:endParaRPr lang="en-US"/>
          </a:p>
        </p:txBody>
      </p:sp>
    </p:spTree>
    <p:extLst>
      <p:ext uri="{BB962C8B-B14F-4D97-AF65-F5344CB8AC3E}">
        <p14:creationId xmlns:p14="http://schemas.microsoft.com/office/powerpoint/2010/main" val="291069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Tycho made precision measurements of the planet Mars which enabled Kepler to develop his Laws of Planetary Motion. It took both to accomplish this groundbreaking understanding of the planetary motion and that of modern day satellites.</a:t>
            </a:r>
          </a:p>
        </p:txBody>
      </p:sp>
      <p:sp>
        <p:nvSpPr>
          <p:cNvPr id="4" name="Slide Number Placeholder 3"/>
          <p:cNvSpPr>
            <a:spLocks noGrp="1"/>
          </p:cNvSpPr>
          <p:nvPr>
            <p:ph type="sldNum" sz="quarter" idx="5"/>
          </p:nvPr>
        </p:nvSpPr>
        <p:spPr/>
        <p:txBody>
          <a:bodyPr/>
          <a:lstStyle/>
          <a:p>
            <a:fld id="{EACEE4C7-3FCA-4A38-BC68-21FC324E5BD4}" type="slidenum">
              <a:rPr lang="en-US" smtClean="0"/>
              <a:t>2</a:t>
            </a:fld>
            <a:endParaRPr lang="en-US"/>
          </a:p>
        </p:txBody>
      </p:sp>
    </p:spTree>
    <p:extLst>
      <p:ext uri="{BB962C8B-B14F-4D97-AF65-F5344CB8AC3E}">
        <p14:creationId xmlns:p14="http://schemas.microsoft.com/office/powerpoint/2010/main" val="1409055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Mars orbit is nearly, but not exactly a circle around the sun. That small discrepancy was pursued by Kepler in his </a:t>
            </a:r>
            <a:r>
              <a:rPr lang="en-US" dirty="0" err="1"/>
              <a:t>Astronomica</a:t>
            </a:r>
            <a:r>
              <a:rPr lang="en-US" dirty="0"/>
              <a:t> Nova for 8 years, showing all his mistakes and dead ends until he finally derived the Laws of Planetary Motion. Imagine writing a term paper showing all your mistakes and dead ends.</a:t>
            </a:r>
          </a:p>
        </p:txBody>
      </p:sp>
      <p:sp>
        <p:nvSpPr>
          <p:cNvPr id="4" name="Slide Number Placeholder 3"/>
          <p:cNvSpPr>
            <a:spLocks noGrp="1"/>
          </p:cNvSpPr>
          <p:nvPr>
            <p:ph type="sldNum" sz="quarter" idx="5"/>
          </p:nvPr>
        </p:nvSpPr>
        <p:spPr/>
        <p:txBody>
          <a:bodyPr/>
          <a:lstStyle/>
          <a:p>
            <a:fld id="{EACEE4C7-3FCA-4A38-BC68-21FC324E5BD4}" type="slidenum">
              <a:rPr lang="en-US" smtClean="0"/>
              <a:t>3</a:t>
            </a:fld>
            <a:endParaRPr lang="en-US"/>
          </a:p>
        </p:txBody>
      </p:sp>
    </p:spTree>
    <p:extLst>
      <p:ext uri="{BB962C8B-B14F-4D97-AF65-F5344CB8AC3E}">
        <p14:creationId xmlns:p14="http://schemas.microsoft.com/office/powerpoint/2010/main" val="2867344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Kepler’s Laws. We will only address the first law in the following slides. Newtonian physics that involves gravitational effects is not addressed. We are only looking at a 2 body problem. N-body problems that involve other gravitational bodies, such as the sun and moon are not included.</a:t>
            </a:r>
          </a:p>
        </p:txBody>
      </p:sp>
      <p:sp>
        <p:nvSpPr>
          <p:cNvPr id="4" name="Slide Number Placeholder 3"/>
          <p:cNvSpPr>
            <a:spLocks noGrp="1"/>
          </p:cNvSpPr>
          <p:nvPr>
            <p:ph type="sldNum" sz="quarter" idx="5"/>
          </p:nvPr>
        </p:nvSpPr>
        <p:spPr/>
        <p:txBody>
          <a:bodyPr/>
          <a:lstStyle/>
          <a:p>
            <a:fld id="{EACEE4C7-3FCA-4A38-BC68-21FC324E5BD4}" type="slidenum">
              <a:rPr lang="en-US" smtClean="0"/>
              <a:t>4</a:t>
            </a:fld>
            <a:endParaRPr lang="en-US"/>
          </a:p>
        </p:txBody>
      </p:sp>
    </p:spTree>
    <p:extLst>
      <p:ext uri="{BB962C8B-B14F-4D97-AF65-F5344CB8AC3E}">
        <p14:creationId xmlns:p14="http://schemas.microsoft.com/office/powerpoint/2010/main" val="348114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years of study comes down to a pencil, string, and two pushpins</a:t>
            </a:r>
          </a:p>
        </p:txBody>
      </p:sp>
      <p:sp>
        <p:nvSpPr>
          <p:cNvPr id="4" name="Slide Number Placeholder 3"/>
          <p:cNvSpPr>
            <a:spLocks noGrp="1"/>
          </p:cNvSpPr>
          <p:nvPr>
            <p:ph type="sldNum" sz="quarter" idx="5"/>
          </p:nvPr>
        </p:nvSpPr>
        <p:spPr/>
        <p:txBody>
          <a:bodyPr/>
          <a:lstStyle/>
          <a:p>
            <a:fld id="{EACEE4C7-3FCA-4A38-BC68-21FC324E5BD4}" type="slidenum">
              <a:rPr lang="en-US" smtClean="0"/>
              <a:t>5</a:t>
            </a:fld>
            <a:endParaRPr lang="en-US"/>
          </a:p>
        </p:txBody>
      </p:sp>
    </p:spTree>
    <p:extLst>
      <p:ext uri="{BB962C8B-B14F-4D97-AF65-F5344CB8AC3E}">
        <p14:creationId xmlns:p14="http://schemas.microsoft.com/office/powerpoint/2010/main" val="3104626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Semi-major axis (a) and Eccentricity (e) are the first two parameters to define an orbit. Semi-major axis defines the size of the orbit and </a:t>
            </a:r>
            <a:r>
              <a:rPr lang="en-US" dirty="0" err="1"/>
              <a:t>ecentricity</a:t>
            </a:r>
            <a:r>
              <a:rPr lang="en-US" dirty="0"/>
              <a:t> defines the shape. There are several math equations relating all the parameters. </a:t>
            </a:r>
          </a:p>
        </p:txBody>
      </p:sp>
      <p:sp>
        <p:nvSpPr>
          <p:cNvPr id="4" name="Slide Number Placeholder 3"/>
          <p:cNvSpPr>
            <a:spLocks noGrp="1"/>
          </p:cNvSpPr>
          <p:nvPr>
            <p:ph type="sldNum" sz="quarter" idx="5"/>
          </p:nvPr>
        </p:nvSpPr>
        <p:spPr/>
        <p:txBody>
          <a:bodyPr/>
          <a:lstStyle/>
          <a:p>
            <a:fld id="{EACEE4C7-3FCA-4A38-BC68-21FC324E5BD4}" type="slidenum">
              <a:rPr lang="en-US" smtClean="0"/>
              <a:t>6</a:t>
            </a:fld>
            <a:endParaRPr lang="en-US"/>
          </a:p>
        </p:txBody>
      </p:sp>
    </p:spTree>
    <p:extLst>
      <p:ext uri="{BB962C8B-B14F-4D97-AF65-F5344CB8AC3E}">
        <p14:creationId xmlns:p14="http://schemas.microsoft.com/office/powerpoint/2010/main" val="3590749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Satellites follow an ellipse as discovered by Kepler. In this case, this satellite is orbiting the Earth in a highly elliptical orbit. The Earth is at one focus, the other focus is the phantom point.</a:t>
            </a:r>
          </a:p>
        </p:txBody>
      </p:sp>
      <p:sp>
        <p:nvSpPr>
          <p:cNvPr id="4" name="Slide Number Placeholder 3"/>
          <p:cNvSpPr>
            <a:spLocks noGrp="1"/>
          </p:cNvSpPr>
          <p:nvPr>
            <p:ph type="sldNum" sz="quarter" idx="5"/>
          </p:nvPr>
        </p:nvSpPr>
        <p:spPr/>
        <p:txBody>
          <a:bodyPr/>
          <a:lstStyle/>
          <a:p>
            <a:fld id="{EACEE4C7-3FCA-4A38-BC68-21FC324E5BD4}" type="slidenum">
              <a:rPr lang="en-US" smtClean="0"/>
              <a:t>8</a:t>
            </a:fld>
            <a:endParaRPr lang="en-US"/>
          </a:p>
        </p:txBody>
      </p:sp>
    </p:spTree>
    <p:extLst>
      <p:ext uri="{BB962C8B-B14F-4D97-AF65-F5344CB8AC3E}">
        <p14:creationId xmlns:p14="http://schemas.microsoft.com/office/powerpoint/2010/main" val="2884287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satellite’s is in a flat 2D surface called a plane. Orbital planes can vary from being totally “flat” but we will assume this here. A gyroscope can be used to demonstrate how an object at high speed, constrained to a center point, rotates in a plane. It also show how hard it is to change the plane of the orbit as the speed increases.</a:t>
            </a:r>
          </a:p>
        </p:txBody>
      </p:sp>
      <p:sp>
        <p:nvSpPr>
          <p:cNvPr id="4" name="Slide Number Placeholder 3"/>
          <p:cNvSpPr>
            <a:spLocks noGrp="1"/>
          </p:cNvSpPr>
          <p:nvPr>
            <p:ph type="sldNum" sz="quarter" idx="5"/>
          </p:nvPr>
        </p:nvSpPr>
        <p:spPr/>
        <p:txBody>
          <a:bodyPr/>
          <a:lstStyle/>
          <a:p>
            <a:fld id="{EACEE4C7-3FCA-4A38-BC68-21FC324E5BD4}" type="slidenum">
              <a:rPr lang="en-US" smtClean="0"/>
              <a:t>9</a:t>
            </a:fld>
            <a:endParaRPr lang="en-US"/>
          </a:p>
        </p:txBody>
      </p:sp>
    </p:spTree>
    <p:extLst>
      <p:ext uri="{BB962C8B-B14F-4D97-AF65-F5344CB8AC3E}">
        <p14:creationId xmlns:p14="http://schemas.microsoft.com/office/powerpoint/2010/main" val="3693654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Peri – Latin for around or about; Apo – Greek for away from. The suffix refers to the gravitational reference body. The perigee is a reference point used for angular measurement of the orbit.</a:t>
            </a:r>
          </a:p>
        </p:txBody>
      </p:sp>
      <p:sp>
        <p:nvSpPr>
          <p:cNvPr id="4" name="Slide Number Placeholder 3"/>
          <p:cNvSpPr>
            <a:spLocks noGrp="1"/>
          </p:cNvSpPr>
          <p:nvPr>
            <p:ph type="sldNum" sz="quarter" idx="5"/>
          </p:nvPr>
        </p:nvSpPr>
        <p:spPr/>
        <p:txBody>
          <a:bodyPr/>
          <a:lstStyle/>
          <a:p>
            <a:fld id="{EACEE4C7-3FCA-4A38-BC68-21FC324E5BD4}" type="slidenum">
              <a:rPr lang="en-US" smtClean="0"/>
              <a:t>10</a:t>
            </a:fld>
            <a:endParaRPr lang="en-US"/>
          </a:p>
        </p:txBody>
      </p:sp>
    </p:spTree>
    <p:extLst>
      <p:ext uri="{BB962C8B-B14F-4D97-AF65-F5344CB8AC3E}">
        <p14:creationId xmlns:p14="http://schemas.microsoft.com/office/powerpoint/2010/main" val="3163612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59E33-2BE6-F377-D203-C2C2019F465F}"/>
              </a:ext>
            </a:extLst>
          </p:cNvPr>
          <p:cNvSpPr>
            <a:spLocks noGrp="1"/>
          </p:cNvSpPr>
          <p:nvPr>
            <p:ph type="ctrTitle"/>
          </p:nvPr>
        </p:nvSpPr>
        <p:spPr>
          <a:xfrm>
            <a:off x="1386214" y="757238"/>
            <a:ext cx="9144000" cy="863012"/>
          </a:xfrm>
        </p:spPr>
        <p:txBody>
          <a:bodyPr anchor="b"/>
          <a:lstStyle>
            <a:lvl1pPr algn="ctr">
              <a:defRPr sz="6000"/>
            </a:lvl1pPr>
          </a:lstStyle>
          <a:p>
            <a:r>
              <a:rPr lang="en-US"/>
              <a:t>Click to edit Master title style</a:t>
            </a:r>
          </a:p>
        </p:txBody>
      </p:sp>
      <p:sp>
        <p:nvSpPr>
          <p:cNvPr id="4" name="Date Placeholder 3">
            <a:extLst>
              <a:ext uri="{FF2B5EF4-FFF2-40B4-BE49-F238E27FC236}">
                <a16:creationId xmlns:a16="http://schemas.microsoft.com/office/drawing/2014/main" id="{E6A3B06A-DF27-CE90-3799-03A615F4770A}"/>
              </a:ext>
            </a:extLst>
          </p:cNvPr>
          <p:cNvSpPr>
            <a:spLocks noGrp="1"/>
          </p:cNvSpPr>
          <p:nvPr>
            <p:ph type="dt" sz="half" idx="10"/>
          </p:nvPr>
        </p:nvSpPr>
        <p:spPr/>
        <p:txBody>
          <a:bodyPr/>
          <a:lstStyle/>
          <a:p>
            <a:fld id="{D11B0AA5-D616-4A28-92D4-0D0E7F9FB66C}" type="datetimeFigureOut">
              <a:rPr lang="en-US" smtClean="0"/>
              <a:t>10/24/2025</a:t>
            </a:fld>
            <a:endParaRPr lang="en-US"/>
          </a:p>
        </p:txBody>
      </p:sp>
      <p:sp>
        <p:nvSpPr>
          <p:cNvPr id="5" name="Footer Placeholder 4">
            <a:extLst>
              <a:ext uri="{FF2B5EF4-FFF2-40B4-BE49-F238E27FC236}">
                <a16:creationId xmlns:a16="http://schemas.microsoft.com/office/drawing/2014/main" id="{F4D0F11D-BA6E-54BE-C18F-9C82764300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84728E-1670-7904-A31D-6583B7FE32A9}"/>
              </a:ext>
            </a:extLst>
          </p:cNvPr>
          <p:cNvSpPr>
            <a:spLocks noGrp="1"/>
          </p:cNvSpPr>
          <p:nvPr>
            <p:ph type="sldNum" sz="quarter" idx="12"/>
          </p:nvPr>
        </p:nvSpPr>
        <p:spPr/>
        <p:txBody>
          <a:bodyPr/>
          <a:lstStyle/>
          <a:p>
            <a:fld id="{9EA4559E-A209-44C0-81C2-B00E40DC4347}" type="slidenum">
              <a:rPr lang="en-US" smtClean="0"/>
              <a:t>‹#›</a:t>
            </a:fld>
            <a:endParaRPr lang="en-US"/>
          </a:p>
        </p:txBody>
      </p:sp>
    </p:spTree>
    <p:extLst>
      <p:ext uri="{BB962C8B-B14F-4D97-AF65-F5344CB8AC3E}">
        <p14:creationId xmlns:p14="http://schemas.microsoft.com/office/powerpoint/2010/main" val="719775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91FB8-256C-BDFE-97DF-69C99CB5E271}"/>
              </a:ext>
            </a:extLst>
          </p:cNvPr>
          <p:cNvSpPr>
            <a:spLocks noGrp="1"/>
          </p:cNvSpPr>
          <p:nvPr>
            <p:ph type="title"/>
          </p:nvPr>
        </p:nvSpPr>
        <p:spPr>
          <a:xfrm>
            <a:off x="838200" y="274638"/>
            <a:ext cx="10515600" cy="549274"/>
          </a:xfrm>
        </p:spPr>
        <p:txBody>
          <a:bodyPr>
            <a:noAutofit/>
          </a:bodyPr>
          <a:lstStyle>
            <a:lvl1pPr algn="ctr">
              <a:defRPr sz="3600" b="1">
                <a:solidFill>
                  <a:srgbClr val="FFFF00"/>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AEF8E007-C781-8447-606E-E90F9941213E}"/>
              </a:ext>
            </a:extLst>
          </p:cNvPr>
          <p:cNvSpPr>
            <a:spLocks noGrp="1"/>
          </p:cNvSpPr>
          <p:nvPr>
            <p:ph type="dt" sz="half" idx="10"/>
          </p:nvPr>
        </p:nvSpPr>
        <p:spPr/>
        <p:txBody>
          <a:bodyPr/>
          <a:lstStyle/>
          <a:p>
            <a:fld id="{D11B0AA5-D616-4A28-92D4-0D0E7F9FB66C}" type="datetimeFigureOut">
              <a:rPr lang="en-US" smtClean="0"/>
              <a:t>10/24/2025</a:t>
            </a:fld>
            <a:endParaRPr lang="en-US"/>
          </a:p>
        </p:txBody>
      </p:sp>
      <p:sp>
        <p:nvSpPr>
          <p:cNvPr id="5" name="Footer Placeholder 4">
            <a:extLst>
              <a:ext uri="{FF2B5EF4-FFF2-40B4-BE49-F238E27FC236}">
                <a16:creationId xmlns:a16="http://schemas.microsoft.com/office/drawing/2014/main" id="{64AEF5FD-A198-1807-5BFA-8BC51B300F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4DC38-CA25-9552-D878-38597AC6399A}"/>
              </a:ext>
            </a:extLst>
          </p:cNvPr>
          <p:cNvSpPr>
            <a:spLocks noGrp="1"/>
          </p:cNvSpPr>
          <p:nvPr>
            <p:ph type="sldNum" sz="quarter" idx="12"/>
          </p:nvPr>
        </p:nvSpPr>
        <p:spPr/>
        <p:txBody>
          <a:bodyPr/>
          <a:lstStyle/>
          <a:p>
            <a:fld id="{9EA4559E-A209-44C0-81C2-B00E40DC4347}" type="slidenum">
              <a:rPr lang="en-US" smtClean="0"/>
              <a:t>‹#›</a:t>
            </a:fld>
            <a:endParaRPr lang="en-US"/>
          </a:p>
        </p:txBody>
      </p:sp>
    </p:spTree>
    <p:extLst>
      <p:ext uri="{BB962C8B-B14F-4D97-AF65-F5344CB8AC3E}">
        <p14:creationId xmlns:p14="http://schemas.microsoft.com/office/powerpoint/2010/main" val="129261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781FB-9976-9DDE-626D-6B9D347651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D01798-3353-8737-0AA8-3E79D0F09EE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FE36D5-38C7-5A7E-0193-EEE6ACD3374A}"/>
              </a:ext>
            </a:extLst>
          </p:cNvPr>
          <p:cNvSpPr>
            <a:spLocks noGrp="1"/>
          </p:cNvSpPr>
          <p:nvPr>
            <p:ph type="dt" sz="half" idx="10"/>
          </p:nvPr>
        </p:nvSpPr>
        <p:spPr/>
        <p:txBody>
          <a:bodyPr/>
          <a:lstStyle/>
          <a:p>
            <a:fld id="{D11B0AA5-D616-4A28-92D4-0D0E7F9FB66C}" type="datetimeFigureOut">
              <a:rPr lang="en-US" smtClean="0"/>
              <a:t>10/24/2025</a:t>
            </a:fld>
            <a:endParaRPr lang="en-US"/>
          </a:p>
        </p:txBody>
      </p:sp>
      <p:sp>
        <p:nvSpPr>
          <p:cNvPr id="5" name="Footer Placeholder 4">
            <a:extLst>
              <a:ext uri="{FF2B5EF4-FFF2-40B4-BE49-F238E27FC236}">
                <a16:creationId xmlns:a16="http://schemas.microsoft.com/office/drawing/2014/main" id="{E5472E12-B8B4-0F5C-7EDC-DD618D57F4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4EACFE-F4CB-121C-0F6A-AD11CF710A19}"/>
              </a:ext>
            </a:extLst>
          </p:cNvPr>
          <p:cNvSpPr>
            <a:spLocks noGrp="1"/>
          </p:cNvSpPr>
          <p:nvPr>
            <p:ph type="sldNum" sz="quarter" idx="12"/>
          </p:nvPr>
        </p:nvSpPr>
        <p:spPr/>
        <p:txBody>
          <a:bodyPr/>
          <a:lstStyle/>
          <a:p>
            <a:fld id="{9EA4559E-A209-44C0-81C2-B00E40DC4347}" type="slidenum">
              <a:rPr lang="en-US" smtClean="0"/>
              <a:t>‹#›</a:t>
            </a:fld>
            <a:endParaRPr lang="en-US"/>
          </a:p>
        </p:txBody>
      </p:sp>
    </p:spTree>
    <p:extLst>
      <p:ext uri="{BB962C8B-B14F-4D97-AF65-F5344CB8AC3E}">
        <p14:creationId xmlns:p14="http://schemas.microsoft.com/office/powerpoint/2010/main" val="4137752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00CCA-83D2-39F0-A13D-8A896875CB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23800F-0F3E-72FE-25CE-E41454431B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9CFDE7-C733-9966-7661-D6AB5AEE27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0FAB1E-85AD-D23A-8418-C6D91225D17A}"/>
              </a:ext>
            </a:extLst>
          </p:cNvPr>
          <p:cNvSpPr>
            <a:spLocks noGrp="1"/>
          </p:cNvSpPr>
          <p:nvPr>
            <p:ph type="dt" sz="half" idx="10"/>
          </p:nvPr>
        </p:nvSpPr>
        <p:spPr/>
        <p:txBody>
          <a:bodyPr/>
          <a:lstStyle/>
          <a:p>
            <a:fld id="{D11B0AA5-D616-4A28-92D4-0D0E7F9FB66C}" type="datetimeFigureOut">
              <a:rPr lang="en-US" smtClean="0"/>
              <a:t>10/24/2025</a:t>
            </a:fld>
            <a:endParaRPr lang="en-US"/>
          </a:p>
        </p:txBody>
      </p:sp>
      <p:sp>
        <p:nvSpPr>
          <p:cNvPr id="6" name="Footer Placeholder 5">
            <a:extLst>
              <a:ext uri="{FF2B5EF4-FFF2-40B4-BE49-F238E27FC236}">
                <a16:creationId xmlns:a16="http://schemas.microsoft.com/office/drawing/2014/main" id="{9876C161-8BCD-BC37-BFF2-F2A0180D88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601CB4-4DFB-A982-925E-729266FF881C}"/>
              </a:ext>
            </a:extLst>
          </p:cNvPr>
          <p:cNvSpPr>
            <a:spLocks noGrp="1"/>
          </p:cNvSpPr>
          <p:nvPr>
            <p:ph type="sldNum" sz="quarter" idx="12"/>
          </p:nvPr>
        </p:nvSpPr>
        <p:spPr/>
        <p:txBody>
          <a:bodyPr/>
          <a:lstStyle/>
          <a:p>
            <a:fld id="{9EA4559E-A209-44C0-81C2-B00E40DC4347}" type="slidenum">
              <a:rPr lang="en-US" smtClean="0"/>
              <a:t>‹#›</a:t>
            </a:fld>
            <a:endParaRPr lang="en-US"/>
          </a:p>
        </p:txBody>
      </p:sp>
    </p:spTree>
    <p:extLst>
      <p:ext uri="{BB962C8B-B14F-4D97-AF65-F5344CB8AC3E}">
        <p14:creationId xmlns:p14="http://schemas.microsoft.com/office/powerpoint/2010/main" val="42120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A49A4-D9BA-7AC9-A9FA-BE4D763454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06DD28-C393-79E8-126A-42A365A5BB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0E4C6D-E6E7-011A-1DF1-4CE12B331C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249836-2818-0617-B768-365FCA05DC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B82F77-24EF-5719-D422-732CD0B6C5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475CC9-BD67-9B6C-0BFF-0252CC0644DF}"/>
              </a:ext>
            </a:extLst>
          </p:cNvPr>
          <p:cNvSpPr>
            <a:spLocks noGrp="1"/>
          </p:cNvSpPr>
          <p:nvPr>
            <p:ph type="dt" sz="half" idx="10"/>
          </p:nvPr>
        </p:nvSpPr>
        <p:spPr/>
        <p:txBody>
          <a:bodyPr/>
          <a:lstStyle/>
          <a:p>
            <a:fld id="{D11B0AA5-D616-4A28-92D4-0D0E7F9FB66C}" type="datetimeFigureOut">
              <a:rPr lang="en-US" smtClean="0"/>
              <a:t>10/24/2025</a:t>
            </a:fld>
            <a:endParaRPr lang="en-US"/>
          </a:p>
        </p:txBody>
      </p:sp>
      <p:sp>
        <p:nvSpPr>
          <p:cNvPr id="8" name="Footer Placeholder 7">
            <a:extLst>
              <a:ext uri="{FF2B5EF4-FFF2-40B4-BE49-F238E27FC236}">
                <a16:creationId xmlns:a16="http://schemas.microsoft.com/office/drawing/2014/main" id="{3756CF21-DC99-077A-ED28-DF6F069A7C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7246ED-1DF4-F369-D3D9-79A3BE38FF4A}"/>
              </a:ext>
            </a:extLst>
          </p:cNvPr>
          <p:cNvSpPr>
            <a:spLocks noGrp="1"/>
          </p:cNvSpPr>
          <p:nvPr>
            <p:ph type="sldNum" sz="quarter" idx="12"/>
          </p:nvPr>
        </p:nvSpPr>
        <p:spPr/>
        <p:txBody>
          <a:bodyPr/>
          <a:lstStyle/>
          <a:p>
            <a:fld id="{9EA4559E-A209-44C0-81C2-B00E40DC4347}" type="slidenum">
              <a:rPr lang="en-US" smtClean="0"/>
              <a:t>‹#›</a:t>
            </a:fld>
            <a:endParaRPr lang="en-US"/>
          </a:p>
        </p:txBody>
      </p:sp>
    </p:spTree>
    <p:extLst>
      <p:ext uri="{BB962C8B-B14F-4D97-AF65-F5344CB8AC3E}">
        <p14:creationId xmlns:p14="http://schemas.microsoft.com/office/powerpoint/2010/main" val="4256806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F6-2259-971A-C8E4-82D800601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3C7E61-9942-7633-7744-B562F30C27CF}"/>
              </a:ext>
            </a:extLst>
          </p:cNvPr>
          <p:cNvSpPr>
            <a:spLocks noGrp="1"/>
          </p:cNvSpPr>
          <p:nvPr>
            <p:ph type="dt" sz="half" idx="10"/>
          </p:nvPr>
        </p:nvSpPr>
        <p:spPr/>
        <p:txBody>
          <a:bodyPr/>
          <a:lstStyle/>
          <a:p>
            <a:fld id="{D11B0AA5-D616-4A28-92D4-0D0E7F9FB66C}" type="datetimeFigureOut">
              <a:rPr lang="en-US" smtClean="0"/>
              <a:t>10/24/2025</a:t>
            </a:fld>
            <a:endParaRPr lang="en-US"/>
          </a:p>
        </p:txBody>
      </p:sp>
      <p:sp>
        <p:nvSpPr>
          <p:cNvPr id="4" name="Footer Placeholder 3">
            <a:extLst>
              <a:ext uri="{FF2B5EF4-FFF2-40B4-BE49-F238E27FC236}">
                <a16:creationId xmlns:a16="http://schemas.microsoft.com/office/drawing/2014/main" id="{687B680F-69FA-47B0-7B94-F1DD3628D8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D78615-2896-C047-B524-6BA1CEE54F76}"/>
              </a:ext>
            </a:extLst>
          </p:cNvPr>
          <p:cNvSpPr>
            <a:spLocks noGrp="1"/>
          </p:cNvSpPr>
          <p:nvPr>
            <p:ph type="sldNum" sz="quarter" idx="12"/>
          </p:nvPr>
        </p:nvSpPr>
        <p:spPr/>
        <p:txBody>
          <a:bodyPr/>
          <a:lstStyle/>
          <a:p>
            <a:fld id="{9EA4559E-A209-44C0-81C2-B00E40DC4347}" type="slidenum">
              <a:rPr lang="en-US" smtClean="0"/>
              <a:t>‹#›</a:t>
            </a:fld>
            <a:endParaRPr lang="en-US"/>
          </a:p>
        </p:txBody>
      </p:sp>
    </p:spTree>
    <p:extLst>
      <p:ext uri="{BB962C8B-B14F-4D97-AF65-F5344CB8AC3E}">
        <p14:creationId xmlns:p14="http://schemas.microsoft.com/office/powerpoint/2010/main" val="260997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10B019-C37A-23A6-7707-A875C27B98EF}"/>
              </a:ext>
            </a:extLst>
          </p:cNvPr>
          <p:cNvSpPr>
            <a:spLocks noGrp="1"/>
          </p:cNvSpPr>
          <p:nvPr>
            <p:ph type="dt" sz="half" idx="10"/>
          </p:nvPr>
        </p:nvSpPr>
        <p:spPr/>
        <p:txBody>
          <a:bodyPr/>
          <a:lstStyle/>
          <a:p>
            <a:fld id="{D11B0AA5-D616-4A28-92D4-0D0E7F9FB66C}" type="datetimeFigureOut">
              <a:rPr lang="en-US" smtClean="0"/>
              <a:t>10/24/2025</a:t>
            </a:fld>
            <a:endParaRPr lang="en-US"/>
          </a:p>
        </p:txBody>
      </p:sp>
      <p:sp>
        <p:nvSpPr>
          <p:cNvPr id="3" name="Footer Placeholder 2">
            <a:extLst>
              <a:ext uri="{FF2B5EF4-FFF2-40B4-BE49-F238E27FC236}">
                <a16:creationId xmlns:a16="http://schemas.microsoft.com/office/drawing/2014/main" id="{3529A8AA-E3DE-AA79-34D4-8489E3109F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5DBBB9-9A17-DF70-37DA-CD43A7E017EC}"/>
              </a:ext>
            </a:extLst>
          </p:cNvPr>
          <p:cNvSpPr>
            <a:spLocks noGrp="1"/>
          </p:cNvSpPr>
          <p:nvPr>
            <p:ph type="sldNum" sz="quarter" idx="12"/>
          </p:nvPr>
        </p:nvSpPr>
        <p:spPr/>
        <p:txBody>
          <a:bodyPr/>
          <a:lstStyle/>
          <a:p>
            <a:fld id="{9EA4559E-A209-44C0-81C2-B00E40DC4347}" type="slidenum">
              <a:rPr lang="en-US" smtClean="0"/>
              <a:t>‹#›</a:t>
            </a:fld>
            <a:endParaRPr lang="en-US"/>
          </a:p>
        </p:txBody>
      </p:sp>
    </p:spTree>
    <p:extLst>
      <p:ext uri="{BB962C8B-B14F-4D97-AF65-F5344CB8AC3E}">
        <p14:creationId xmlns:p14="http://schemas.microsoft.com/office/powerpoint/2010/main" val="1836667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8136-0B09-97FC-1882-17FD8B8112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0BD7AD-F0A4-6561-5746-7EF8E72150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B8C77F-106B-E5C5-EF5E-ABA1585E60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5F2C09-14F8-7E6D-3F80-8B98BCFDBC41}"/>
              </a:ext>
            </a:extLst>
          </p:cNvPr>
          <p:cNvSpPr>
            <a:spLocks noGrp="1"/>
          </p:cNvSpPr>
          <p:nvPr>
            <p:ph type="dt" sz="half" idx="10"/>
          </p:nvPr>
        </p:nvSpPr>
        <p:spPr/>
        <p:txBody>
          <a:bodyPr/>
          <a:lstStyle/>
          <a:p>
            <a:fld id="{D11B0AA5-D616-4A28-92D4-0D0E7F9FB66C}" type="datetimeFigureOut">
              <a:rPr lang="en-US" smtClean="0"/>
              <a:t>10/24/2025</a:t>
            </a:fld>
            <a:endParaRPr lang="en-US"/>
          </a:p>
        </p:txBody>
      </p:sp>
      <p:sp>
        <p:nvSpPr>
          <p:cNvPr id="6" name="Footer Placeholder 5">
            <a:extLst>
              <a:ext uri="{FF2B5EF4-FFF2-40B4-BE49-F238E27FC236}">
                <a16:creationId xmlns:a16="http://schemas.microsoft.com/office/drawing/2014/main" id="{9B30F94F-7AC5-625B-CAC0-D4F1607ABA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A73D29-D1A1-A797-7342-C68B6BD76901}"/>
              </a:ext>
            </a:extLst>
          </p:cNvPr>
          <p:cNvSpPr>
            <a:spLocks noGrp="1"/>
          </p:cNvSpPr>
          <p:nvPr>
            <p:ph type="sldNum" sz="quarter" idx="12"/>
          </p:nvPr>
        </p:nvSpPr>
        <p:spPr/>
        <p:txBody>
          <a:bodyPr/>
          <a:lstStyle/>
          <a:p>
            <a:fld id="{9EA4559E-A209-44C0-81C2-B00E40DC4347}" type="slidenum">
              <a:rPr lang="en-US" smtClean="0"/>
              <a:t>‹#›</a:t>
            </a:fld>
            <a:endParaRPr lang="en-US"/>
          </a:p>
        </p:txBody>
      </p:sp>
    </p:spTree>
    <p:extLst>
      <p:ext uri="{BB962C8B-B14F-4D97-AF65-F5344CB8AC3E}">
        <p14:creationId xmlns:p14="http://schemas.microsoft.com/office/powerpoint/2010/main" val="2930485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5AFB8-A24B-ADBE-EB86-F084EC4992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A7DD4-0218-1E27-7765-29ECFF2DFD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EDDDA2-1D67-08D9-234B-2856F02E75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88440D-EDE7-BD47-F0B9-58248DC3486E}"/>
              </a:ext>
            </a:extLst>
          </p:cNvPr>
          <p:cNvSpPr>
            <a:spLocks noGrp="1"/>
          </p:cNvSpPr>
          <p:nvPr>
            <p:ph type="dt" sz="half" idx="10"/>
          </p:nvPr>
        </p:nvSpPr>
        <p:spPr/>
        <p:txBody>
          <a:bodyPr/>
          <a:lstStyle/>
          <a:p>
            <a:fld id="{D11B0AA5-D616-4A28-92D4-0D0E7F9FB66C}" type="datetimeFigureOut">
              <a:rPr lang="en-US" smtClean="0"/>
              <a:t>10/24/2025</a:t>
            </a:fld>
            <a:endParaRPr lang="en-US"/>
          </a:p>
        </p:txBody>
      </p:sp>
      <p:sp>
        <p:nvSpPr>
          <p:cNvPr id="6" name="Footer Placeholder 5">
            <a:extLst>
              <a:ext uri="{FF2B5EF4-FFF2-40B4-BE49-F238E27FC236}">
                <a16:creationId xmlns:a16="http://schemas.microsoft.com/office/drawing/2014/main" id="{C6F4A402-0886-AB20-BACE-FC89F0AADA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448947-9BB2-AEA5-4C23-EEAE989755E1}"/>
              </a:ext>
            </a:extLst>
          </p:cNvPr>
          <p:cNvSpPr>
            <a:spLocks noGrp="1"/>
          </p:cNvSpPr>
          <p:nvPr>
            <p:ph type="sldNum" sz="quarter" idx="12"/>
          </p:nvPr>
        </p:nvSpPr>
        <p:spPr/>
        <p:txBody>
          <a:bodyPr/>
          <a:lstStyle/>
          <a:p>
            <a:fld id="{9EA4559E-A209-44C0-81C2-B00E40DC4347}" type="slidenum">
              <a:rPr lang="en-US" smtClean="0"/>
              <a:t>‹#›</a:t>
            </a:fld>
            <a:endParaRPr lang="en-US"/>
          </a:p>
        </p:txBody>
      </p:sp>
    </p:spTree>
    <p:extLst>
      <p:ext uri="{BB962C8B-B14F-4D97-AF65-F5344CB8AC3E}">
        <p14:creationId xmlns:p14="http://schemas.microsoft.com/office/powerpoint/2010/main" val="1225759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0A9E2E-8DEB-ABC8-B671-86187780A7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A09971-1138-34BA-01D4-C0D9756D7A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5707E6-66A9-3C48-E049-2662F24673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11B0AA5-D616-4A28-92D4-0D0E7F9FB66C}" type="datetimeFigureOut">
              <a:rPr lang="en-US" smtClean="0"/>
              <a:t>10/24/2025</a:t>
            </a:fld>
            <a:endParaRPr lang="en-US"/>
          </a:p>
        </p:txBody>
      </p:sp>
      <p:sp>
        <p:nvSpPr>
          <p:cNvPr id="5" name="Footer Placeholder 4">
            <a:extLst>
              <a:ext uri="{FF2B5EF4-FFF2-40B4-BE49-F238E27FC236}">
                <a16:creationId xmlns:a16="http://schemas.microsoft.com/office/drawing/2014/main" id="{042D0499-56EB-6060-C7D2-89833E689D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95F891F-BC65-A208-4DA2-F8C9A7616E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EA4559E-A209-44C0-81C2-B00E40DC4347}" type="slidenum">
              <a:rPr lang="en-US" smtClean="0"/>
              <a:t>‹#›</a:t>
            </a:fld>
            <a:endParaRPr lang="en-US"/>
          </a:p>
        </p:txBody>
      </p:sp>
    </p:spTree>
    <p:extLst>
      <p:ext uri="{BB962C8B-B14F-4D97-AF65-F5344CB8AC3E}">
        <p14:creationId xmlns:p14="http://schemas.microsoft.com/office/powerpoint/2010/main" val="1552548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C2D26-5A9B-5B79-21A1-4D65177E455B}"/>
              </a:ext>
            </a:extLst>
          </p:cNvPr>
          <p:cNvSpPr>
            <a:spLocks noGrp="1"/>
          </p:cNvSpPr>
          <p:nvPr>
            <p:ph type="ctrTitle"/>
          </p:nvPr>
        </p:nvSpPr>
        <p:spPr/>
        <p:txBody>
          <a:bodyPr>
            <a:normAutofit fontScale="90000"/>
          </a:bodyPr>
          <a:lstStyle/>
          <a:p>
            <a:r>
              <a:rPr lang="en-US" dirty="0">
                <a:solidFill>
                  <a:srgbClr val="FFFF00"/>
                </a:solidFill>
              </a:rPr>
              <a:t>Introduction to Orbits</a:t>
            </a:r>
          </a:p>
        </p:txBody>
      </p:sp>
      <p:sp>
        <p:nvSpPr>
          <p:cNvPr id="3" name="Subtitle 2">
            <a:extLst>
              <a:ext uri="{FF2B5EF4-FFF2-40B4-BE49-F238E27FC236}">
                <a16:creationId xmlns:a16="http://schemas.microsoft.com/office/drawing/2014/main" id="{1D6EB7A4-1B6D-8F26-E329-8AD2C49457B2}"/>
              </a:ext>
            </a:extLst>
          </p:cNvPr>
          <p:cNvSpPr>
            <a:spLocks noGrp="1"/>
          </p:cNvSpPr>
          <p:nvPr>
            <p:ph type="subTitle" idx="4294967295"/>
          </p:nvPr>
        </p:nvSpPr>
        <p:spPr>
          <a:xfrm>
            <a:off x="1386214" y="2055072"/>
            <a:ext cx="9144000" cy="1938703"/>
          </a:xfrm>
        </p:spPr>
        <p:txBody>
          <a:bodyPr>
            <a:noAutofit/>
          </a:bodyPr>
          <a:lstStyle/>
          <a:p>
            <a:r>
              <a:rPr lang="en-US" sz="3200" dirty="0">
                <a:solidFill>
                  <a:schemeClr val="bg1"/>
                </a:solidFill>
              </a:rPr>
              <a:t>Tycho Brahe and Johannes Kepler history</a:t>
            </a:r>
          </a:p>
          <a:p>
            <a:r>
              <a:rPr lang="en-US" sz="3200" dirty="0">
                <a:solidFill>
                  <a:schemeClr val="bg1"/>
                </a:solidFill>
              </a:rPr>
              <a:t>The Ellipse</a:t>
            </a:r>
          </a:p>
          <a:p>
            <a:r>
              <a:rPr lang="en-US" sz="3200" dirty="0">
                <a:solidFill>
                  <a:schemeClr val="bg1"/>
                </a:solidFill>
              </a:rPr>
              <a:t>Orbital Reference Planes</a:t>
            </a:r>
          </a:p>
          <a:p>
            <a:r>
              <a:rPr lang="en-US" sz="3200" dirty="0">
                <a:solidFill>
                  <a:schemeClr val="bg1"/>
                </a:solidFill>
              </a:rPr>
              <a:t>Orbital Parameters</a:t>
            </a:r>
          </a:p>
        </p:txBody>
      </p:sp>
      <p:sp>
        <p:nvSpPr>
          <p:cNvPr id="4" name="TextBox 3">
            <a:extLst>
              <a:ext uri="{FF2B5EF4-FFF2-40B4-BE49-F238E27FC236}">
                <a16:creationId xmlns:a16="http://schemas.microsoft.com/office/drawing/2014/main" id="{1272805F-0FFA-6E33-1720-15EE7CEC2E69}"/>
              </a:ext>
            </a:extLst>
          </p:cNvPr>
          <p:cNvSpPr txBox="1"/>
          <p:nvPr/>
        </p:nvSpPr>
        <p:spPr>
          <a:xfrm>
            <a:off x="9269259" y="6100762"/>
            <a:ext cx="2090637" cy="523220"/>
          </a:xfrm>
          <a:prstGeom prst="rect">
            <a:avLst/>
          </a:prstGeom>
          <a:noFill/>
        </p:spPr>
        <p:txBody>
          <a:bodyPr wrap="none" rtlCol="0">
            <a:spAutoFit/>
          </a:bodyPr>
          <a:lstStyle/>
          <a:p>
            <a:r>
              <a:rPr lang="en-US" sz="1400" dirty="0">
                <a:solidFill>
                  <a:schemeClr val="bg1"/>
                </a:solidFill>
              </a:rPr>
              <a:t>Bruce Bream, LtCol/CAP</a:t>
            </a:r>
          </a:p>
          <a:p>
            <a:r>
              <a:rPr lang="en-US" sz="1400" dirty="0">
                <a:solidFill>
                  <a:schemeClr val="bg1"/>
                </a:solidFill>
              </a:rPr>
              <a:t>June 2024</a:t>
            </a:r>
          </a:p>
        </p:txBody>
      </p:sp>
    </p:spTree>
    <p:extLst>
      <p:ext uri="{BB962C8B-B14F-4D97-AF65-F5344CB8AC3E}">
        <p14:creationId xmlns:p14="http://schemas.microsoft.com/office/powerpoint/2010/main" val="2858152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DBFFC-69AA-29B3-999D-DD8CF598258A}"/>
              </a:ext>
            </a:extLst>
          </p:cNvPr>
          <p:cNvSpPr>
            <a:spLocks noGrp="1"/>
          </p:cNvSpPr>
          <p:nvPr>
            <p:ph type="title"/>
          </p:nvPr>
        </p:nvSpPr>
        <p:spPr/>
        <p:txBody>
          <a:bodyPr/>
          <a:lstStyle/>
          <a:p>
            <a:r>
              <a:rPr lang="en-US" dirty="0"/>
              <a:t>Perigee and Apogee (Earth centric)</a:t>
            </a:r>
          </a:p>
        </p:txBody>
      </p:sp>
      <p:sp>
        <p:nvSpPr>
          <p:cNvPr id="4" name="TextBox 3">
            <a:extLst>
              <a:ext uri="{FF2B5EF4-FFF2-40B4-BE49-F238E27FC236}">
                <a16:creationId xmlns:a16="http://schemas.microsoft.com/office/drawing/2014/main" id="{81B270CA-1623-291A-E214-C0EFDFA946FF}"/>
              </a:ext>
            </a:extLst>
          </p:cNvPr>
          <p:cNvSpPr txBox="1"/>
          <p:nvPr/>
        </p:nvSpPr>
        <p:spPr>
          <a:xfrm>
            <a:off x="7354667" y="5013702"/>
            <a:ext cx="4687648" cy="1569660"/>
          </a:xfrm>
          <a:prstGeom prst="rect">
            <a:avLst/>
          </a:prstGeom>
          <a:noFill/>
        </p:spPr>
        <p:txBody>
          <a:bodyPr wrap="square">
            <a:spAutoFit/>
          </a:bodyPr>
          <a:lstStyle/>
          <a:p>
            <a:r>
              <a:rPr lang="en-US" sz="2400" b="1" dirty="0">
                <a:solidFill>
                  <a:srgbClr val="FFFF00"/>
                </a:solidFill>
              </a:rPr>
              <a:t>Earth	Perigee &amp; Apogee</a:t>
            </a:r>
          </a:p>
          <a:p>
            <a:r>
              <a:rPr lang="en-US" sz="2400" b="1" dirty="0">
                <a:solidFill>
                  <a:srgbClr val="FFFF00"/>
                </a:solidFill>
              </a:rPr>
              <a:t>Sun	Perihelion &amp; Aphelion</a:t>
            </a:r>
          </a:p>
          <a:p>
            <a:r>
              <a:rPr lang="en-US" sz="2400" b="1" dirty="0">
                <a:solidFill>
                  <a:srgbClr val="FFFF00"/>
                </a:solidFill>
              </a:rPr>
              <a:t>Lunar	Perilune &amp; Apolune</a:t>
            </a:r>
          </a:p>
          <a:p>
            <a:r>
              <a:rPr lang="en-US" sz="2400" b="1" dirty="0">
                <a:solidFill>
                  <a:srgbClr val="FFFF00"/>
                </a:solidFill>
              </a:rPr>
              <a:t>Any	Periapsis &amp; Apoapsis</a:t>
            </a:r>
          </a:p>
        </p:txBody>
      </p:sp>
      <p:sp>
        <p:nvSpPr>
          <p:cNvPr id="5" name="TextBox 4">
            <a:extLst>
              <a:ext uri="{FF2B5EF4-FFF2-40B4-BE49-F238E27FC236}">
                <a16:creationId xmlns:a16="http://schemas.microsoft.com/office/drawing/2014/main" id="{5152EB72-A5F5-9764-9B16-94DF6E0EC518}"/>
              </a:ext>
            </a:extLst>
          </p:cNvPr>
          <p:cNvSpPr txBox="1"/>
          <p:nvPr/>
        </p:nvSpPr>
        <p:spPr>
          <a:xfrm>
            <a:off x="609180" y="2276233"/>
            <a:ext cx="1593578" cy="954107"/>
          </a:xfrm>
          <a:prstGeom prst="rect">
            <a:avLst/>
          </a:prstGeom>
          <a:solidFill>
            <a:schemeClr val="tx2">
              <a:lumMod val="75000"/>
              <a:lumOff val="25000"/>
            </a:schemeClr>
          </a:solidFill>
        </p:spPr>
        <p:txBody>
          <a:bodyPr wrap="none" rtlCol="0">
            <a:spAutoFit/>
          </a:bodyPr>
          <a:lstStyle/>
          <a:p>
            <a:pPr algn="l"/>
            <a:r>
              <a:rPr lang="en-US" sz="2400" b="1" dirty="0">
                <a:solidFill>
                  <a:srgbClr val="FFFF00"/>
                </a:solidFill>
              </a:rPr>
              <a:t>Peri – Near</a:t>
            </a:r>
          </a:p>
          <a:p>
            <a:pPr algn="l"/>
            <a:r>
              <a:rPr lang="en-US" sz="3200" b="1" dirty="0">
                <a:solidFill>
                  <a:srgbClr val="FFFF00"/>
                </a:solidFill>
              </a:rPr>
              <a:t>Perigee</a:t>
            </a:r>
          </a:p>
        </p:txBody>
      </p:sp>
      <p:pic>
        <p:nvPicPr>
          <p:cNvPr id="6" name="Picture 2" descr="GOES 12 satellite image showing earth on March 25, 2010. Original from ...">
            <a:extLst>
              <a:ext uri="{FF2B5EF4-FFF2-40B4-BE49-F238E27FC236}">
                <a16:creationId xmlns:a16="http://schemas.microsoft.com/office/drawing/2014/main" id="{867F7D27-0B44-1ED9-9A65-62ADDA3B05E7}"/>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497161" y="2193673"/>
            <a:ext cx="1338416" cy="1349664"/>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81D1EBE0-86C6-12EA-B4A3-0A9A704104D3}"/>
              </a:ext>
            </a:extLst>
          </p:cNvPr>
          <p:cNvSpPr/>
          <p:nvPr/>
        </p:nvSpPr>
        <p:spPr>
          <a:xfrm>
            <a:off x="2743200" y="1468850"/>
            <a:ext cx="6451600" cy="2823250"/>
          </a:xfrm>
          <a:prstGeom prst="ellipse">
            <a:avLst/>
          </a:prstGeom>
          <a:noFill/>
          <a:ln w="3492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3BF479D-4EFB-DFF2-717E-E41AC42484F8}"/>
              </a:ext>
            </a:extLst>
          </p:cNvPr>
          <p:cNvSpPr txBox="1"/>
          <p:nvPr/>
        </p:nvSpPr>
        <p:spPr>
          <a:xfrm>
            <a:off x="9542815" y="2391452"/>
            <a:ext cx="2040005" cy="954107"/>
          </a:xfrm>
          <a:prstGeom prst="rect">
            <a:avLst/>
          </a:prstGeom>
          <a:noFill/>
        </p:spPr>
        <p:txBody>
          <a:bodyPr wrap="square">
            <a:spAutoFit/>
          </a:bodyPr>
          <a:lstStyle/>
          <a:p>
            <a:pPr algn="l"/>
            <a:r>
              <a:rPr lang="en-US" sz="2400" dirty="0">
                <a:solidFill>
                  <a:srgbClr val="FFFF00"/>
                </a:solidFill>
              </a:rPr>
              <a:t>Apo – Far</a:t>
            </a:r>
          </a:p>
          <a:p>
            <a:pPr algn="l"/>
            <a:r>
              <a:rPr lang="en-US" sz="3200" dirty="0">
                <a:solidFill>
                  <a:srgbClr val="FFFF00"/>
                </a:solidFill>
              </a:rPr>
              <a:t>Apogee</a:t>
            </a:r>
          </a:p>
        </p:txBody>
      </p:sp>
      <p:sp>
        <p:nvSpPr>
          <p:cNvPr id="7" name="Rectangle 6">
            <a:extLst>
              <a:ext uri="{FF2B5EF4-FFF2-40B4-BE49-F238E27FC236}">
                <a16:creationId xmlns:a16="http://schemas.microsoft.com/office/drawing/2014/main" id="{1CA6F488-5563-A2AB-3F96-08C0E44177D5}"/>
              </a:ext>
            </a:extLst>
          </p:cNvPr>
          <p:cNvSpPr/>
          <p:nvPr/>
        </p:nvSpPr>
        <p:spPr>
          <a:xfrm>
            <a:off x="315390" y="4292100"/>
            <a:ext cx="3555192" cy="9541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Peri</a:t>
            </a:r>
            <a:r>
              <a:rPr lang="en-US" sz="2400" u="sng" dirty="0">
                <a:solidFill>
                  <a:schemeClr val="tx1"/>
                </a:solidFill>
              </a:rPr>
              <a:t>gee</a:t>
            </a:r>
            <a:r>
              <a:rPr lang="en-US" sz="2400" dirty="0">
                <a:solidFill>
                  <a:schemeClr val="tx1"/>
                </a:solidFill>
              </a:rPr>
              <a:t> is a point on the orbit  </a:t>
            </a:r>
            <a:r>
              <a:rPr lang="en-US" sz="2400" u="sng" dirty="0">
                <a:solidFill>
                  <a:schemeClr val="tx1"/>
                </a:solidFill>
              </a:rPr>
              <a:t>closest to Earth</a:t>
            </a:r>
          </a:p>
        </p:txBody>
      </p:sp>
    </p:spTree>
    <p:extLst>
      <p:ext uri="{BB962C8B-B14F-4D97-AF65-F5344CB8AC3E}">
        <p14:creationId xmlns:p14="http://schemas.microsoft.com/office/powerpoint/2010/main" val="2272714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07C7D-39B2-265D-AC37-90DEE5A9585F}"/>
              </a:ext>
            </a:extLst>
          </p:cNvPr>
          <p:cNvSpPr>
            <a:spLocks noGrp="1"/>
          </p:cNvSpPr>
          <p:nvPr>
            <p:ph type="title"/>
          </p:nvPr>
        </p:nvSpPr>
        <p:spPr/>
        <p:txBody>
          <a:bodyPr/>
          <a:lstStyle/>
          <a:p>
            <a:r>
              <a:rPr lang="en-US" dirty="0"/>
              <a:t>Angular Measurements</a:t>
            </a:r>
          </a:p>
        </p:txBody>
      </p:sp>
      <p:cxnSp>
        <p:nvCxnSpPr>
          <p:cNvPr id="4" name="Straight Arrow Connector 3">
            <a:extLst>
              <a:ext uri="{FF2B5EF4-FFF2-40B4-BE49-F238E27FC236}">
                <a16:creationId xmlns:a16="http://schemas.microsoft.com/office/drawing/2014/main" id="{4BE5A7B8-64F2-F646-96CE-45525C909D13}"/>
              </a:ext>
            </a:extLst>
          </p:cNvPr>
          <p:cNvCxnSpPr/>
          <p:nvPr/>
        </p:nvCxnSpPr>
        <p:spPr>
          <a:xfrm>
            <a:off x="4850296" y="4124739"/>
            <a:ext cx="2415209" cy="0"/>
          </a:xfrm>
          <a:prstGeom prst="straightConnector1">
            <a:avLst/>
          </a:prstGeom>
          <a:ln w="31750">
            <a:solidFill>
              <a:srgbClr val="FFFF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1F4F66B4-B77D-FF69-2168-B3D5900F3F51}"/>
              </a:ext>
            </a:extLst>
          </p:cNvPr>
          <p:cNvCxnSpPr>
            <a:cxnSpLocks/>
          </p:cNvCxnSpPr>
          <p:nvPr/>
        </p:nvCxnSpPr>
        <p:spPr>
          <a:xfrm flipV="1">
            <a:off x="4850296" y="2256183"/>
            <a:ext cx="1103243" cy="1868556"/>
          </a:xfrm>
          <a:prstGeom prst="straightConnector1">
            <a:avLst/>
          </a:prstGeom>
          <a:ln w="31750">
            <a:solidFill>
              <a:srgbClr val="FFFF00"/>
            </a:solidFill>
            <a:tailEnd type="triangle" w="lg" len="lg"/>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B3CEB4AE-01CE-AE19-267D-C77E7E543567}"/>
              </a:ext>
            </a:extLst>
          </p:cNvPr>
          <p:cNvSpPr txBox="1"/>
          <p:nvPr/>
        </p:nvSpPr>
        <p:spPr>
          <a:xfrm>
            <a:off x="7464287" y="3863129"/>
            <a:ext cx="508473" cy="523220"/>
          </a:xfrm>
          <a:prstGeom prst="rect">
            <a:avLst/>
          </a:prstGeom>
          <a:noFill/>
        </p:spPr>
        <p:txBody>
          <a:bodyPr wrap="none" rtlCol="0">
            <a:spAutoFit/>
          </a:bodyPr>
          <a:lstStyle/>
          <a:p>
            <a:pPr algn="l"/>
            <a:r>
              <a:rPr lang="en-US" sz="2800" dirty="0">
                <a:solidFill>
                  <a:srgbClr val="FFFF00"/>
                </a:solidFill>
              </a:rPr>
              <a:t>0°</a:t>
            </a:r>
          </a:p>
        </p:txBody>
      </p:sp>
      <p:sp>
        <p:nvSpPr>
          <p:cNvPr id="9" name="Arc 8">
            <a:extLst>
              <a:ext uri="{FF2B5EF4-FFF2-40B4-BE49-F238E27FC236}">
                <a16:creationId xmlns:a16="http://schemas.microsoft.com/office/drawing/2014/main" id="{B0D0F4BD-F10C-98C9-722F-99B383371287}"/>
              </a:ext>
            </a:extLst>
          </p:cNvPr>
          <p:cNvSpPr/>
          <p:nvPr/>
        </p:nvSpPr>
        <p:spPr>
          <a:xfrm>
            <a:off x="5068957" y="2663698"/>
            <a:ext cx="1902451" cy="2494709"/>
          </a:xfrm>
          <a:prstGeom prst="arc">
            <a:avLst/>
          </a:prstGeom>
          <a:ln w="66675">
            <a:solidFill>
              <a:srgbClr val="FFFF00"/>
            </a:solidFill>
            <a:headEnd type="stealth"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 name="TextBox 9">
            <a:extLst>
              <a:ext uri="{FF2B5EF4-FFF2-40B4-BE49-F238E27FC236}">
                <a16:creationId xmlns:a16="http://schemas.microsoft.com/office/drawing/2014/main" id="{15CD3440-BC1A-E31E-8A51-0FD8DED05EDC}"/>
              </a:ext>
            </a:extLst>
          </p:cNvPr>
          <p:cNvSpPr txBox="1"/>
          <p:nvPr/>
        </p:nvSpPr>
        <p:spPr>
          <a:xfrm>
            <a:off x="7844762" y="2236354"/>
            <a:ext cx="3320268" cy="954107"/>
          </a:xfrm>
          <a:prstGeom prst="rect">
            <a:avLst/>
          </a:prstGeom>
          <a:noFill/>
        </p:spPr>
        <p:txBody>
          <a:bodyPr wrap="none" rtlCol="0">
            <a:spAutoFit/>
          </a:bodyPr>
          <a:lstStyle/>
          <a:p>
            <a:pPr algn="l"/>
            <a:r>
              <a:rPr lang="en-US" sz="2800" dirty="0">
                <a:solidFill>
                  <a:srgbClr val="FFFF00"/>
                </a:solidFill>
              </a:rPr>
              <a:t>Angles are measured </a:t>
            </a:r>
          </a:p>
          <a:p>
            <a:pPr algn="l"/>
            <a:r>
              <a:rPr lang="en-US" sz="2800" dirty="0">
                <a:solidFill>
                  <a:srgbClr val="FFFF00"/>
                </a:solidFill>
              </a:rPr>
              <a:t>counterclockwise</a:t>
            </a:r>
          </a:p>
        </p:txBody>
      </p:sp>
      <p:cxnSp>
        <p:nvCxnSpPr>
          <p:cNvPr id="11" name="Straight Arrow Connector 10">
            <a:extLst>
              <a:ext uri="{FF2B5EF4-FFF2-40B4-BE49-F238E27FC236}">
                <a16:creationId xmlns:a16="http://schemas.microsoft.com/office/drawing/2014/main" id="{03D3F9E8-8227-E914-0B82-06732748EDEB}"/>
              </a:ext>
            </a:extLst>
          </p:cNvPr>
          <p:cNvCxnSpPr>
            <a:cxnSpLocks/>
          </p:cNvCxnSpPr>
          <p:nvPr/>
        </p:nvCxnSpPr>
        <p:spPr>
          <a:xfrm>
            <a:off x="4850296" y="4124739"/>
            <a:ext cx="0" cy="1368287"/>
          </a:xfrm>
          <a:prstGeom prst="straightConnector1">
            <a:avLst/>
          </a:prstGeom>
          <a:ln w="31750">
            <a:solidFill>
              <a:srgbClr val="FFFF00"/>
            </a:solidFill>
            <a:tailEnd type="triangle" w="lg" len="lg"/>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31BA7841-67B4-116A-3507-7D430872AB8D}"/>
              </a:ext>
            </a:extLst>
          </p:cNvPr>
          <p:cNvSpPr txBox="1"/>
          <p:nvPr/>
        </p:nvSpPr>
        <p:spPr>
          <a:xfrm>
            <a:off x="4112471" y="5620696"/>
            <a:ext cx="893193" cy="523220"/>
          </a:xfrm>
          <a:prstGeom prst="rect">
            <a:avLst/>
          </a:prstGeom>
          <a:noFill/>
        </p:spPr>
        <p:txBody>
          <a:bodyPr wrap="none" rtlCol="0">
            <a:spAutoFit/>
          </a:bodyPr>
          <a:lstStyle/>
          <a:p>
            <a:pPr algn="l"/>
            <a:r>
              <a:rPr lang="en-US" sz="2800" dirty="0">
                <a:solidFill>
                  <a:srgbClr val="FFFF00"/>
                </a:solidFill>
              </a:rPr>
              <a:t>270°</a:t>
            </a:r>
          </a:p>
        </p:txBody>
      </p:sp>
      <p:sp>
        <p:nvSpPr>
          <p:cNvPr id="14" name="TextBox 13">
            <a:extLst>
              <a:ext uri="{FF2B5EF4-FFF2-40B4-BE49-F238E27FC236}">
                <a16:creationId xmlns:a16="http://schemas.microsoft.com/office/drawing/2014/main" id="{2705D30A-B24D-9672-6BD3-747F2491A8A8}"/>
              </a:ext>
            </a:extLst>
          </p:cNvPr>
          <p:cNvSpPr txBox="1"/>
          <p:nvPr/>
        </p:nvSpPr>
        <p:spPr>
          <a:xfrm>
            <a:off x="5745583" y="1709423"/>
            <a:ext cx="700833" cy="523220"/>
          </a:xfrm>
          <a:prstGeom prst="rect">
            <a:avLst/>
          </a:prstGeom>
          <a:noFill/>
        </p:spPr>
        <p:txBody>
          <a:bodyPr wrap="none" rtlCol="0">
            <a:spAutoFit/>
          </a:bodyPr>
          <a:lstStyle/>
          <a:p>
            <a:pPr algn="l"/>
            <a:r>
              <a:rPr lang="en-US" sz="2800" dirty="0">
                <a:solidFill>
                  <a:srgbClr val="FFFF00"/>
                </a:solidFill>
              </a:rPr>
              <a:t>60°</a:t>
            </a:r>
          </a:p>
        </p:txBody>
      </p:sp>
      <p:cxnSp>
        <p:nvCxnSpPr>
          <p:cNvPr id="15" name="Straight Arrow Connector 14">
            <a:extLst>
              <a:ext uri="{FF2B5EF4-FFF2-40B4-BE49-F238E27FC236}">
                <a16:creationId xmlns:a16="http://schemas.microsoft.com/office/drawing/2014/main" id="{FA12ECB2-D900-7A36-EB87-A26B345E9151}"/>
              </a:ext>
            </a:extLst>
          </p:cNvPr>
          <p:cNvCxnSpPr>
            <a:cxnSpLocks/>
          </p:cNvCxnSpPr>
          <p:nvPr/>
        </p:nvCxnSpPr>
        <p:spPr>
          <a:xfrm flipH="1" flipV="1">
            <a:off x="3558209" y="2756452"/>
            <a:ext cx="1311966" cy="1368287"/>
          </a:xfrm>
          <a:prstGeom prst="straightConnector1">
            <a:avLst/>
          </a:prstGeom>
          <a:ln w="31750">
            <a:solidFill>
              <a:srgbClr val="FFFF00"/>
            </a:solidFill>
            <a:tailEnd type="triangle" w="lg" len="lg"/>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D0F7E092-2C7B-693C-196E-7F5CB813736E}"/>
              </a:ext>
            </a:extLst>
          </p:cNvPr>
          <p:cNvSpPr txBox="1"/>
          <p:nvPr/>
        </p:nvSpPr>
        <p:spPr>
          <a:xfrm>
            <a:off x="3043673" y="2232643"/>
            <a:ext cx="893193" cy="523220"/>
          </a:xfrm>
          <a:prstGeom prst="rect">
            <a:avLst/>
          </a:prstGeom>
          <a:noFill/>
        </p:spPr>
        <p:txBody>
          <a:bodyPr wrap="none" rtlCol="0">
            <a:spAutoFit/>
          </a:bodyPr>
          <a:lstStyle/>
          <a:p>
            <a:pPr algn="l"/>
            <a:r>
              <a:rPr lang="en-US" sz="2800" dirty="0">
                <a:solidFill>
                  <a:srgbClr val="FFFF00"/>
                </a:solidFill>
              </a:rPr>
              <a:t>135°</a:t>
            </a:r>
          </a:p>
        </p:txBody>
      </p:sp>
      <p:sp>
        <p:nvSpPr>
          <p:cNvPr id="20" name="TextBox 19">
            <a:extLst>
              <a:ext uri="{FF2B5EF4-FFF2-40B4-BE49-F238E27FC236}">
                <a16:creationId xmlns:a16="http://schemas.microsoft.com/office/drawing/2014/main" id="{B04D3FD8-446A-4B6F-9B85-E5A12446FFC1}"/>
              </a:ext>
            </a:extLst>
          </p:cNvPr>
          <p:cNvSpPr txBox="1"/>
          <p:nvPr/>
        </p:nvSpPr>
        <p:spPr>
          <a:xfrm>
            <a:off x="9282146" y="5620696"/>
            <a:ext cx="2502303" cy="830997"/>
          </a:xfrm>
          <a:prstGeom prst="rect">
            <a:avLst/>
          </a:prstGeom>
          <a:solidFill>
            <a:schemeClr val="bg1"/>
          </a:solidFill>
        </p:spPr>
        <p:txBody>
          <a:bodyPr wrap="square" rtlCol="0">
            <a:spAutoFit/>
          </a:bodyPr>
          <a:lstStyle/>
          <a:p>
            <a:r>
              <a:rPr lang="en-US" sz="2400" dirty="0"/>
              <a:t>° = degrees</a:t>
            </a:r>
          </a:p>
          <a:p>
            <a:r>
              <a:rPr lang="en-US" sz="2400" dirty="0"/>
              <a:t>360° in a circle</a:t>
            </a:r>
          </a:p>
        </p:txBody>
      </p:sp>
    </p:spTree>
    <p:extLst>
      <p:ext uri="{BB962C8B-B14F-4D97-AF65-F5344CB8AC3E}">
        <p14:creationId xmlns:p14="http://schemas.microsoft.com/office/powerpoint/2010/main" val="4101150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20712FD-1D88-40DB-2185-2C9F3E3FF0ED}"/>
              </a:ext>
            </a:extLst>
          </p:cNvPr>
          <p:cNvSpPr/>
          <p:nvPr/>
        </p:nvSpPr>
        <p:spPr>
          <a:xfrm>
            <a:off x="420069" y="2260764"/>
            <a:ext cx="4947577" cy="1545277"/>
          </a:xfrm>
          <a:prstGeom prst="ellipse">
            <a:avLst/>
          </a:prstGeom>
          <a:noFill/>
          <a:ln w="4762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FACD91-A38B-1A50-CD91-F8060BEB4D4A}"/>
              </a:ext>
            </a:extLst>
          </p:cNvPr>
          <p:cNvSpPr>
            <a:spLocks noGrp="1"/>
          </p:cNvSpPr>
          <p:nvPr>
            <p:ph type="title"/>
          </p:nvPr>
        </p:nvSpPr>
        <p:spPr/>
        <p:txBody>
          <a:bodyPr/>
          <a:lstStyle/>
          <a:p>
            <a:r>
              <a:rPr lang="en-US" dirty="0"/>
              <a:t>Geocentric Celestial Longitude Reference</a:t>
            </a:r>
          </a:p>
        </p:txBody>
      </p:sp>
      <p:sp>
        <p:nvSpPr>
          <p:cNvPr id="3" name="TextBox 2">
            <a:extLst>
              <a:ext uri="{FF2B5EF4-FFF2-40B4-BE49-F238E27FC236}">
                <a16:creationId xmlns:a16="http://schemas.microsoft.com/office/drawing/2014/main" id="{8D5FD711-EE97-78F0-A888-1C6E481B2B64}"/>
              </a:ext>
            </a:extLst>
          </p:cNvPr>
          <p:cNvSpPr txBox="1"/>
          <p:nvPr/>
        </p:nvSpPr>
        <p:spPr>
          <a:xfrm>
            <a:off x="6805892" y="2145723"/>
            <a:ext cx="5219321" cy="3539430"/>
          </a:xfrm>
          <a:prstGeom prst="rect">
            <a:avLst/>
          </a:prstGeom>
          <a:noFill/>
        </p:spPr>
        <p:txBody>
          <a:bodyPr wrap="square" lIns="0" rIns="0" rtlCol="0">
            <a:spAutoFit/>
          </a:bodyPr>
          <a:lstStyle/>
          <a:p>
            <a:pPr marL="457200" indent="-457200">
              <a:buFontTx/>
              <a:buChar char="-"/>
            </a:pPr>
            <a:r>
              <a:rPr lang="en-US" sz="2800" dirty="0">
                <a:solidFill>
                  <a:srgbClr val="FFFF00"/>
                </a:solidFill>
              </a:rPr>
              <a:t>Longitude reference plane</a:t>
            </a:r>
          </a:p>
          <a:p>
            <a:pPr marL="914400" lvl="1" indent="-457200">
              <a:buFontTx/>
              <a:buChar char="-"/>
            </a:pPr>
            <a:r>
              <a:rPr lang="en-US" sz="2800" dirty="0">
                <a:solidFill>
                  <a:srgbClr val="FFFF00"/>
                </a:solidFill>
              </a:rPr>
              <a:t>Earth’s equator</a:t>
            </a:r>
          </a:p>
          <a:p>
            <a:pPr marL="914400" lvl="1"/>
            <a:r>
              <a:rPr lang="en-US" sz="2800" dirty="0">
                <a:solidFill>
                  <a:srgbClr val="FFFF00"/>
                </a:solidFill>
              </a:rPr>
              <a:t> = Celestial equator</a:t>
            </a:r>
          </a:p>
          <a:p>
            <a:pPr marL="457200" indent="-457200">
              <a:buFontTx/>
              <a:buChar char="-"/>
            </a:pPr>
            <a:endParaRPr lang="en-US" sz="2800" dirty="0">
              <a:solidFill>
                <a:srgbClr val="FFFF00"/>
              </a:solidFill>
            </a:endParaRPr>
          </a:p>
          <a:p>
            <a:pPr marL="457200" indent="-457200">
              <a:buFontTx/>
              <a:buChar char="-"/>
            </a:pPr>
            <a:r>
              <a:rPr lang="en-US" sz="2800" dirty="0">
                <a:solidFill>
                  <a:srgbClr val="FFFF00"/>
                </a:solidFill>
              </a:rPr>
              <a:t>Longitude zero direction</a:t>
            </a:r>
          </a:p>
          <a:p>
            <a:pPr marL="914400" lvl="1" indent="-457200">
              <a:buFontTx/>
              <a:buChar char="-"/>
            </a:pPr>
            <a:r>
              <a:rPr lang="en-US" sz="2800" dirty="0">
                <a:solidFill>
                  <a:srgbClr val="FFFF00"/>
                </a:solidFill>
              </a:rPr>
              <a:t>Spring/Vernal equinox</a:t>
            </a:r>
          </a:p>
          <a:p>
            <a:pPr marL="914400" lvl="1" indent="-457200">
              <a:buFontTx/>
              <a:buChar char="-"/>
            </a:pPr>
            <a:r>
              <a:rPr lang="en-US" sz="2800" dirty="0">
                <a:solidFill>
                  <a:srgbClr val="FFFF00"/>
                </a:solidFill>
              </a:rPr>
              <a:t>Intersection of two planes</a:t>
            </a:r>
          </a:p>
          <a:p>
            <a:pPr marL="914400" lvl="1" indent="-457200">
              <a:buFontTx/>
              <a:buChar char="-"/>
            </a:pPr>
            <a:r>
              <a:rPr lang="en-US" sz="2800" dirty="0">
                <a:solidFill>
                  <a:srgbClr val="FFFF00"/>
                </a:solidFill>
              </a:rPr>
              <a:t>First point of Aries (</a:t>
            </a:r>
            <a:r>
              <a:rPr lang="en-US" sz="2400" dirty="0">
                <a:solidFill>
                  <a:srgbClr val="FFFF00"/>
                </a:solidFill>
                <a:latin typeface="Wingdings" panose="05000000000000000000" pitchFamily="2" charset="2"/>
              </a:rPr>
              <a:t>^</a:t>
            </a:r>
            <a:r>
              <a:rPr lang="en-US" sz="2800" dirty="0">
                <a:solidFill>
                  <a:srgbClr val="FFFF00"/>
                </a:solidFill>
              </a:rPr>
              <a:t>)</a:t>
            </a:r>
          </a:p>
        </p:txBody>
      </p:sp>
      <p:pic>
        <p:nvPicPr>
          <p:cNvPr id="4" name="Picture 2" descr="GOES 12 satellite image showing earth on March 25, 2010. Original from ...">
            <a:extLst>
              <a:ext uri="{FF2B5EF4-FFF2-40B4-BE49-F238E27FC236}">
                <a16:creationId xmlns:a16="http://schemas.microsoft.com/office/drawing/2014/main" id="{2E5230F1-E03C-A11A-300D-EB1B444BB063}"/>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304057" y="2358570"/>
            <a:ext cx="1338416" cy="134966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3809D2C3-06D4-B988-BC5D-82BFDD019E36}"/>
              </a:ext>
            </a:extLst>
          </p:cNvPr>
          <p:cNvCxnSpPr>
            <a:cxnSpLocks/>
          </p:cNvCxnSpPr>
          <p:nvPr/>
        </p:nvCxnSpPr>
        <p:spPr>
          <a:xfrm>
            <a:off x="2973265" y="3129608"/>
            <a:ext cx="669208" cy="1932933"/>
          </a:xfrm>
          <a:prstGeom prst="straightConnector1">
            <a:avLst/>
          </a:prstGeom>
          <a:ln w="31750">
            <a:solidFill>
              <a:srgbClr val="FFFF00"/>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FCDBBBBA-A40B-0E6C-79D9-FA5BAD755172}"/>
              </a:ext>
            </a:extLst>
          </p:cNvPr>
          <p:cNvSpPr txBox="1"/>
          <p:nvPr/>
        </p:nvSpPr>
        <p:spPr>
          <a:xfrm>
            <a:off x="3668592" y="3751453"/>
            <a:ext cx="2857898" cy="523220"/>
          </a:xfrm>
          <a:prstGeom prst="rect">
            <a:avLst/>
          </a:prstGeom>
          <a:noFill/>
        </p:spPr>
        <p:txBody>
          <a:bodyPr wrap="none" rtlCol="0">
            <a:spAutoFit/>
          </a:bodyPr>
          <a:lstStyle/>
          <a:p>
            <a:pPr algn="l"/>
            <a:r>
              <a:rPr lang="en-US" sz="2800" dirty="0">
                <a:solidFill>
                  <a:srgbClr val="FFFF00"/>
                </a:solidFill>
              </a:rPr>
              <a:t>Celestial Equator</a:t>
            </a:r>
          </a:p>
        </p:txBody>
      </p:sp>
      <p:sp>
        <p:nvSpPr>
          <p:cNvPr id="7" name="TextBox 6">
            <a:extLst>
              <a:ext uri="{FF2B5EF4-FFF2-40B4-BE49-F238E27FC236}">
                <a16:creationId xmlns:a16="http://schemas.microsoft.com/office/drawing/2014/main" id="{09553E89-E765-6171-20A3-75E7CCBFA8BF}"/>
              </a:ext>
            </a:extLst>
          </p:cNvPr>
          <p:cNvSpPr txBox="1"/>
          <p:nvPr/>
        </p:nvSpPr>
        <p:spPr>
          <a:xfrm>
            <a:off x="303748" y="6183252"/>
            <a:ext cx="5336717" cy="400110"/>
          </a:xfrm>
          <a:prstGeom prst="rect">
            <a:avLst/>
          </a:prstGeom>
          <a:solidFill>
            <a:schemeClr val="bg1"/>
          </a:solidFill>
        </p:spPr>
        <p:txBody>
          <a:bodyPr wrap="none" rtlCol="0">
            <a:spAutoFit/>
          </a:bodyPr>
          <a:lstStyle/>
          <a:p>
            <a:pPr algn="l"/>
            <a:r>
              <a:rPr lang="en-US" sz="2000" dirty="0">
                <a:latin typeface="Wingdings" panose="05000000000000000000" pitchFamily="2" charset="2"/>
              </a:rPr>
              <a:t>^</a:t>
            </a:r>
            <a:r>
              <a:rPr lang="en-US" sz="2000" dirty="0"/>
              <a:t>  is astronomy symbol for constellation Aries</a:t>
            </a:r>
          </a:p>
        </p:txBody>
      </p:sp>
      <p:sp>
        <p:nvSpPr>
          <p:cNvPr id="13" name="TextBox 12">
            <a:extLst>
              <a:ext uri="{FF2B5EF4-FFF2-40B4-BE49-F238E27FC236}">
                <a16:creationId xmlns:a16="http://schemas.microsoft.com/office/drawing/2014/main" id="{A740BA74-1920-2CC4-FB5F-9FC4959C8E79}"/>
              </a:ext>
            </a:extLst>
          </p:cNvPr>
          <p:cNvSpPr txBox="1"/>
          <p:nvPr/>
        </p:nvSpPr>
        <p:spPr>
          <a:xfrm>
            <a:off x="3342551" y="5062541"/>
            <a:ext cx="599844" cy="523220"/>
          </a:xfrm>
          <a:prstGeom prst="rect">
            <a:avLst/>
          </a:prstGeom>
          <a:noFill/>
        </p:spPr>
        <p:txBody>
          <a:bodyPr wrap="none" rtlCol="0">
            <a:spAutoFit/>
          </a:bodyPr>
          <a:lstStyle/>
          <a:p>
            <a:pPr algn="l"/>
            <a:r>
              <a:rPr lang="en-US" sz="2800" dirty="0">
                <a:solidFill>
                  <a:srgbClr val="FFFF00"/>
                </a:solidFill>
                <a:latin typeface="Wingdings" panose="05000000000000000000" pitchFamily="2" charset="2"/>
              </a:rPr>
              <a:t>^</a:t>
            </a:r>
            <a:endParaRPr lang="en-US" sz="2800" dirty="0">
              <a:solidFill>
                <a:srgbClr val="FFFF00"/>
              </a:solidFill>
            </a:endParaRPr>
          </a:p>
        </p:txBody>
      </p:sp>
      <p:sp>
        <p:nvSpPr>
          <p:cNvPr id="6" name="Oval 5">
            <a:extLst>
              <a:ext uri="{FF2B5EF4-FFF2-40B4-BE49-F238E27FC236}">
                <a16:creationId xmlns:a16="http://schemas.microsoft.com/office/drawing/2014/main" id="{79C63A55-F14E-AC8A-0368-CCEC13BD8B59}"/>
              </a:ext>
            </a:extLst>
          </p:cNvPr>
          <p:cNvSpPr/>
          <p:nvPr/>
        </p:nvSpPr>
        <p:spPr>
          <a:xfrm rot="20306002">
            <a:off x="541989" y="2291244"/>
            <a:ext cx="4947577" cy="1545277"/>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4AB86E1-0165-5736-96D7-92D46CCC5F17}"/>
              </a:ext>
            </a:extLst>
          </p:cNvPr>
          <p:cNvSpPr txBox="1"/>
          <p:nvPr/>
        </p:nvSpPr>
        <p:spPr>
          <a:xfrm>
            <a:off x="5247977" y="1622503"/>
            <a:ext cx="1343638" cy="523220"/>
          </a:xfrm>
          <a:prstGeom prst="rect">
            <a:avLst/>
          </a:prstGeom>
          <a:noFill/>
        </p:spPr>
        <p:txBody>
          <a:bodyPr wrap="none" rtlCol="0">
            <a:spAutoFit/>
          </a:bodyPr>
          <a:lstStyle/>
          <a:p>
            <a:pPr algn="l"/>
            <a:r>
              <a:rPr lang="en-US" sz="2800" dirty="0">
                <a:solidFill>
                  <a:srgbClr val="FFFF00"/>
                </a:solidFill>
              </a:rPr>
              <a:t>Ecliptic</a:t>
            </a:r>
          </a:p>
        </p:txBody>
      </p:sp>
      <p:sp>
        <p:nvSpPr>
          <p:cNvPr id="10" name="Oval 9">
            <a:extLst>
              <a:ext uri="{FF2B5EF4-FFF2-40B4-BE49-F238E27FC236}">
                <a16:creationId xmlns:a16="http://schemas.microsoft.com/office/drawing/2014/main" id="{320097F9-9008-1B37-FED8-48ADA82A58D3}"/>
              </a:ext>
            </a:extLst>
          </p:cNvPr>
          <p:cNvSpPr/>
          <p:nvPr/>
        </p:nvSpPr>
        <p:spPr>
          <a:xfrm>
            <a:off x="4759380" y="1779422"/>
            <a:ext cx="274320" cy="274320"/>
          </a:xfrm>
          <a:prstGeom prst="ellips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5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3CF2E-45E3-781D-312B-2CFDBD704D3D}"/>
              </a:ext>
            </a:extLst>
          </p:cNvPr>
          <p:cNvSpPr>
            <a:spLocks noGrp="1"/>
          </p:cNvSpPr>
          <p:nvPr>
            <p:ph type="title"/>
          </p:nvPr>
        </p:nvSpPr>
        <p:spPr/>
        <p:txBody>
          <a:bodyPr/>
          <a:lstStyle/>
          <a:p>
            <a:r>
              <a:rPr lang="en-US" dirty="0"/>
              <a:t>Orbital plane Inclination (i)</a:t>
            </a:r>
          </a:p>
        </p:txBody>
      </p:sp>
      <p:sp>
        <p:nvSpPr>
          <p:cNvPr id="3" name="TextBox 2">
            <a:extLst>
              <a:ext uri="{FF2B5EF4-FFF2-40B4-BE49-F238E27FC236}">
                <a16:creationId xmlns:a16="http://schemas.microsoft.com/office/drawing/2014/main" id="{AB48C112-283A-6FC5-A832-C541E6FF265C}"/>
              </a:ext>
            </a:extLst>
          </p:cNvPr>
          <p:cNvSpPr txBox="1"/>
          <p:nvPr/>
        </p:nvSpPr>
        <p:spPr>
          <a:xfrm>
            <a:off x="1093304" y="1350004"/>
            <a:ext cx="10624494" cy="1384995"/>
          </a:xfrm>
          <a:prstGeom prst="rect">
            <a:avLst/>
          </a:prstGeom>
          <a:noFill/>
        </p:spPr>
        <p:txBody>
          <a:bodyPr wrap="square" rtlCol="0">
            <a:spAutoFit/>
          </a:bodyPr>
          <a:lstStyle/>
          <a:p>
            <a:pPr algn="l"/>
            <a:r>
              <a:rPr lang="en-US" sz="2800" dirty="0">
                <a:solidFill>
                  <a:srgbClr val="FFFF00"/>
                </a:solidFill>
              </a:rPr>
              <a:t>Angle of orbital plane</a:t>
            </a:r>
          </a:p>
          <a:p>
            <a:pPr algn="l"/>
            <a:r>
              <a:rPr lang="en-US" sz="2800" dirty="0">
                <a:solidFill>
                  <a:srgbClr val="FFFF00"/>
                </a:solidFill>
              </a:rPr>
              <a:t>relative to Earth’s equator</a:t>
            </a:r>
          </a:p>
          <a:p>
            <a:pPr algn="l"/>
            <a:r>
              <a:rPr lang="en-US" sz="2800" dirty="0">
                <a:solidFill>
                  <a:srgbClr val="FFFF00"/>
                </a:solidFill>
              </a:rPr>
              <a:t>- 0 to 90 degrees</a:t>
            </a:r>
          </a:p>
        </p:txBody>
      </p:sp>
      <p:sp>
        <p:nvSpPr>
          <p:cNvPr id="4" name="Oval 3">
            <a:extLst>
              <a:ext uri="{FF2B5EF4-FFF2-40B4-BE49-F238E27FC236}">
                <a16:creationId xmlns:a16="http://schemas.microsoft.com/office/drawing/2014/main" id="{0E1A3FCA-6549-7F21-CD43-FD9FC0ABB5E4}"/>
              </a:ext>
            </a:extLst>
          </p:cNvPr>
          <p:cNvSpPr/>
          <p:nvPr/>
        </p:nvSpPr>
        <p:spPr>
          <a:xfrm>
            <a:off x="9435547" y="4265274"/>
            <a:ext cx="1828800" cy="1828800"/>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cxnSp>
        <p:nvCxnSpPr>
          <p:cNvPr id="5" name="Straight Arrow Connector 4">
            <a:extLst>
              <a:ext uri="{FF2B5EF4-FFF2-40B4-BE49-F238E27FC236}">
                <a16:creationId xmlns:a16="http://schemas.microsoft.com/office/drawing/2014/main" id="{CB2DF239-A4F8-02B2-E3A7-F4F46B593C1C}"/>
              </a:ext>
            </a:extLst>
          </p:cNvPr>
          <p:cNvCxnSpPr>
            <a:cxnSpLocks/>
          </p:cNvCxnSpPr>
          <p:nvPr/>
        </p:nvCxnSpPr>
        <p:spPr>
          <a:xfrm>
            <a:off x="10349947" y="3910995"/>
            <a:ext cx="0" cy="2629693"/>
          </a:xfrm>
          <a:prstGeom prst="straightConnector1">
            <a:avLst/>
          </a:prstGeom>
          <a:ln w="50800">
            <a:solidFill>
              <a:srgbClr val="FFFF00"/>
            </a:solidFill>
            <a:tailEnd type="none"/>
          </a:ln>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7046CFA6-959D-ED2B-97C1-BA9F6807FDD4}"/>
              </a:ext>
            </a:extLst>
          </p:cNvPr>
          <p:cNvSpPr/>
          <p:nvPr/>
        </p:nvSpPr>
        <p:spPr>
          <a:xfrm>
            <a:off x="1577008" y="4252355"/>
            <a:ext cx="1828800" cy="1828800"/>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2663F9FE-C2D0-1BE8-4ED4-EC3548C5E12F}"/>
              </a:ext>
            </a:extLst>
          </p:cNvPr>
          <p:cNvCxnSpPr>
            <a:cxnSpLocks/>
          </p:cNvCxnSpPr>
          <p:nvPr/>
        </p:nvCxnSpPr>
        <p:spPr>
          <a:xfrm flipH="1">
            <a:off x="1093304" y="5111298"/>
            <a:ext cx="2663687" cy="0"/>
          </a:xfrm>
          <a:prstGeom prst="straightConnector1">
            <a:avLst/>
          </a:prstGeom>
          <a:ln w="50800">
            <a:solidFill>
              <a:srgbClr val="FFFF00"/>
            </a:solidFill>
            <a:tailEnd type="none"/>
          </a:ln>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5BC08093-4C06-15E3-7262-9026D2DF2A33}"/>
              </a:ext>
            </a:extLst>
          </p:cNvPr>
          <p:cNvSpPr/>
          <p:nvPr/>
        </p:nvSpPr>
        <p:spPr>
          <a:xfrm>
            <a:off x="5264425" y="4265274"/>
            <a:ext cx="1828800" cy="1828800"/>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44461F8D-EADB-21A7-895E-3A456C102DEB}"/>
              </a:ext>
            </a:extLst>
          </p:cNvPr>
          <p:cNvCxnSpPr>
            <a:cxnSpLocks/>
          </p:cNvCxnSpPr>
          <p:nvPr/>
        </p:nvCxnSpPr>
        <p:spPr>
          <a:xfrm flipH="1">
            <a:off x="5059017" y="3910995"/>
            <a:ext cx="2117035" cy="2502329"/>
          </a:xfrm>
          <a:prstGeom prst="straightConnector1">
            <a:avLst/>
          </a:prstGeom>
          <a:ln w="50800">
            <a:solidFill>
              <a:srgbClr val="FFFF00"/>
            </a:solidFill>
            <a:tailEnd type="non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5632EA01-D99B-8253-6FE3-CD32E98366DE}"/>
              </a:ext>
            </a:extLst>
          </p:cNvPr>
          <p:cNvSpPr txBox="1"/>
          <p:nvPr/>
        </p:nvSpPr>
        <p:spPr>
          <a:xfrm>
            <a:off x="1159567" y="3210636"/>
            <a:ext cx="2663681" cy="523220"/>
          </a:xfrm>
          <a:prstGeom prst="rect">
            <a:avLst/>
          </a:prstGeom>
          <a:noFill/>
        </p:spPr>
        <p:txBody>
          <a:bodyPr wrap="square">
            <a:spAutoFit/>
          </a:bodyPr>
          <a:lstStyle/>
          <a:p>
            <a:pPr algn="ctr"/>
            <a:r>
              <a:rPr lang="en-US" sz="2800" dirty="0">
                <a:solidFill>
                  <a:srgbClr val="FFFF00"/>
                </a:solidFill>
              </a:rPr>
              <a:t>0° – Equatorial</a:t>
            </a:r>
            <a:endParaRPr lang="en-US" sz="2800" dirty="0"/>
          </a:p>
        </p:txBody>
      </p:sp>
      <p:sp>
        <p:nvSpPr>
          <p:cNvPr id="18" name="TextBox 17">
            <a:extLst>
              <a:ext uri="{FF2B5EF4-FFF2-40B4-BE49-F238E27FC236}">
                <a16:creationId xmlns:a16="http://schemas.microsoft.com/office/drawing/2014/main" id="{D9C793F1-EFC6-361A-5F30-211950134CE6}"/>
              </a:ext>
            </a:extLst>
          </p:cNvPr>
          <p:cNvSpPr txBox="1"/>
          <p:nvPr/>
        </p:nvSpPr>
        <p:spPr>
          <a:xfrm>
            <a:off x="9119093" y="3210636"/>
            <a:ext cx="2663681" cy="523220"/>
          </a:xfrm>
          <a:prstGeom prst="rect">
            <a:avLst/>
          </a:prstGeom>
          <a:noFill/>
        </p:spPr>
        <p:txBody>
          <a:bodyPr wrap="square">
            <a:spAutoFit/>
          </a:bodyPr>
          <a:lstStyle/>
          <a:p>
            <a:pPr algn="ctr"/>
            <a:r>
              <a:rPr lang="en-US" sz="2800" dirty="0">
                <a:solidFill>
                  <a:srgbClr val="FFFF00"/>
                </a:solidFill>
              </a:rPr>
              <a:t>90° – Polar</a:t>
            </a:r>
            <a:endParaRPr lang="en-US" sz="2800" dirty="0"/>
          </a:p>
        </p:txBody>
      </p:sp>
      <p:sp>
        <p:nvSpPr>
          <p:cNvPr id="19" name="TextBox 18">
            <a:extLst>
              <a:ext uri="{FF2B5EF4-FFF2-40B4-BE49-F238E27FC236}">
                <a16:creationId xmlns:a16="http://schemas.microsoft.com/office/drawing/2014/main" id="{DE0E747A-7A2B-A412-9ED0-7F41E3176849}"/>
              </a:ext>
            </a:extLst>
          </p:cNvPr>
          <p:cNvSpPr txBox="1"/>
          <p:nvPr/>
        </p:nvSpPr>
        <p:spPr>
          <a:xfrm>
            <a:off x="4890633" y="3245760"/>
            <a:ext cx="3183028" cy="523220"/>
          </a:xfrm>
          <a:prstGeom prst="rect">
            <a:avLst/>
          </a:prstGeom>
          <a:noFill/>
        </p:spPr>
        <p:txBody>
          <a:bodyPr wrap="square">
            <a:spAutoFit/>
          </a:bodyPr>
          <a:lstStyle/>
          <a:p>
            <a:pPr algn="ctr"/>
            <a:r>
              <a:rPr lang="en-US" sz="2800" dirty="0">
                <a:solidFill>
                  <a:srgbClr val="FFFF00"/>
                </a:solidFill>
              </a:rPr>
              <a:t>0° to 90° – Inclined</a:t>
            </a:r>
            <a:endParaRPr lang="en-US" sz="2800" dirty="0"/>
          </a:p>
        </p:txBody>
      </p:sp>
      <p:pic>
        <p:nvPicPr>
          <p:cNvPr id="2050" name="Picture 2" descr="Diagram of orbital inclination.">
            <a:extLst>
              <a:ext uri="{FF2B5EF4-FFF2-40B4-BE49-F238E27FC236}">
                <a16:creationId xmlns:a16="http://schemas.microsoft.com/office/drawing/2014/main" id="{75FAE204-2C83-E1BE-FD78-C2ACBAB8E4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48" r="14031"/>
          <a:stretch/>
        </p:blipFill>
        <p:spPr bwMode="auto">
          <a:xfrm>
            <a:off x="8051708" y="893312"/>
            <a:ext cx="3880626" cy="23173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40C6201-4AFA-7EA2-C012-0F7F962B02B6}"/>
              </a:ext>
            </a:extLst>
          </p:cNvPr>
          <p:cNvSpPr txBox="1"/>
          <p:nvPr/>
        </p:nvSpPr>
        <p:spPr>
          <a:xfrm>
            <a:off x="10390542" y="6443600"/>
            <a:ext cx="1669560" cy="276999"/>
          </a:xfrm>
          <a:prstGeom prst="rect">
            <a:avLst/>
          </a:prstGeom>
          <a:noFill/>
        </p:spPr>
        <p:txBody>
          <a:bodyPr wrap="none" rtlCol="0">
            <a:spAutoFit/>
          </a:bodyPr>
          <a:lstStyle/>
          <a:p>
            <a:pPr algn="l"/>
            <a:r>
              <a:rPr lang="en-US" sz="1200" dirty="0">
                <a:solidFill>
                  <a:schemeClr val="bg1"/>
                </a:solidFill>
              </a:rPr>
              <a:t>Image ref: NASA GSFC</a:t>
            </a:r>
          </a:p>
        </p:txBody>
      </p:sp>
    </p:spTree>
    <p:extLst>
      <p:ext uri="{BB962C8B-B14F-4D97-AF65-F5344CB8AC3E}">
        <p14:creationId xmlns:p14="http://schemas.microsoft.com/office/powerpoint/2010/main" val="2727790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3FBD7-19AB-A3CE-E7EC-8E9A9FC7481C}"/>
              </a:ext>
            </a:extLst>
          </p:cNvPr>
          <p:cNvSpPr>
            <a:spLocks noGrp="1"/>
          </p:cNvSpPr>
          <p:nvPr>
            <p:ph type="title"/>
          </p:nvPr>
        </p:nvSpPr>
        <p:spPr/>
        <p:txBody>
          <a:bodyPr/>
          <a:lstStyle/>
          <a:p>
            <a:r>
              <a:rPr lang="en-US" dirty="0"/>
              <a:t>Ascending Node (</a:t>
            </a:r>
            <a:r>
              <a:rPr lang="en-US" dirty="0">
                <a:latin typeface="Symbol" panose="05050102010706020507" pitchFamily="18" charset="2"/>
              </a:rPr>
              <a:t>W</a:t>
            </a:r>
            <a:r>
              <a:rPr lang="en-US" dirty="0"/>
              <a:t>)</a:t>
            </a:r>
          </a:p>
        </p:txBody>
      </p:sp>
      <p:sp>
        <p:nvSpPr>
          <p:cNvPr id="3" name="TextBox 2">
            <a:extLst>
              <a:ext uri="{FF2B5EF4-FFF2-40B4-BE49-F238E27FC236}">
                <a16:creationId xmlns:a16="http://schemas.microsoft.com/office/drawing/2014/main" id="{AB09BD22-074E-5753-72EA-92241EB52AC4}"/>
              </a:ext>
            </a:extLst>
          </p:cNvPr>
          <p:cNvSpPr txBox="1"/>
          <p:nvPr/>
        </p:nvSpPr>
        <p:spPr>
          <a:xfrm>
            <a:off x="272981" y="1258844"/>
            <a:ext cx="10926275" cy="3539430"/>
          </a:xfrm>
          <a:prstGeom prst="rect">
            <a:avLst/>
          </a:prstGeom>
          <a:noFill/>
        </p:spPr>
        <p:txBody>
          <a:bodyPr wrap="square" rtlCol="0">
            <a:spAutoFit/>
          </a:bodyPr>
          <a:lstStyle/>
          <a:p>
            <a:pPr algn="l">
              <a:tabLst>
                <a:tab pos="231775" algn="l"/>
                <a:tab pos="457200" algn="l"/>
              </a:tabLst>
            </a:pPr>
            <a:r>
              <a:rPr lang="en-US" sz="2800" dirty="0">
                <a:solidFill>
                  <a:srgbClr val="FFFF00"/>
                </a:solidFill>
              </a:rPr>
              <a:t>Angle from:</a:t>
            </a:r>
          </a:p>
          <a:p>
            <a:pPr algn="l">
              <a:tabLst>
                <a:tab pos="231775" algn="l"/>
                <a:tab pos="457200" algn="l"/>
              </a:tabLst>
            </a:pPr>
            <a:r>
              <a:rPr lang="en-US" sz="2800" dirty="0">
                <a:solidFill>
                  <a:srgbClr val="FFFF00"/>
                </a:solidFill>
              </a:rPr>
              <a:t>	Earth celestial longitude zero</a:t>
            </a:r>
          </a:p>
          <a:p>
            <a:pPr algn="l">
              <a:tabLst>
                <a:tab pos="231775" algn="l"/>
                <a:tab pos="457200" algn="l"/>
              </a:tabLst>
            </a:pPr>
            <a:r>
              <a:rPr lang="en-US" sz="2800" dirty="0">
                <a:solidFill>
                  <a:srgbClr val="FFFF00"/>
                </a:solidFill>
              </a:rPr>
              <a:t>		- First point of Ares </a:t>
            </a:r>
            <a:r>
              <a:rPr lang="en-US" sz="2400" dirty="0">
                <a:solidFill>
                  <a:srgbClr val="FFFF00"/>
                </a:solidFill>
                <a:latin typeface="Wingdings" panose="05000000000000000000" pitchFamily="2" charset="2"/>
              </a:rPr>
              <a:t>^</a:t>
            </a:r>
            <a:endParaRPr lang="en-US" sz="2800" dirty="0">
              <a:solidFill>
                <a:srgbClr val="FFFF00"/>
              </a:solidFill>
            </a:endParaRPr>
          </a:p>
          <a:p>
            <a:pPr algn="l">
              <a:tabLst>
                <a:tab pos="231775" algn="l"/>
                <a:tab pos="457200" algn="l"/>
              </a:tabLst>
            </a:pPr>
            <a:r>
              <a:rPr lang="en-US" sz="2800" dirty="0">
                <a:solidFill>
                  <a:srgbClr val="FFFF00"/>
                </a:solidFill>
              </a:rPr>
              <a:t>		</a:t>
            </a:r>
          </a:p>
          <a:p>
            <a:pPr algn="l">
              <a:tabLst>
                <a:tab pos="231775" algn="l"/>
                <a:tab pos="457200" algn="l"/>
              </a:tabLst>
            </a:pPr>
            <a:r>
              <a:rPr lang="en-US" sz="2800" dirty="0">
                <a:solidFill>
                  <a:srgbClr val="FFFF00"/>
                </a:solidFill>
              </a:rPr>
              <a:t>To:</a:t>
            </a:r>
          </a:p>
          <a:p>
            <a:pPr algn="l">
              <a:tabLst>
                <a:tab pos="231775" algn="l"/>
                <a:tab pos="457200" algn="l"/>
              </a:tabLst>
            </a:pPr>
            <a:r>
              <a:rPr lang="en-US" sz="2800" dirty="0">
                <a:solidFill>
                  <a:srgbClr val="FFFF00"/>
                </a:solidFill>
              </a:rPr>
              <a:t>	Point orbital plane crosses</a:t>
            </a:r>
          </a:p>
          <a:p>
            <a:pPr algn="l">
              <a:tabLst>
                <a:tab pos="231775" algn="l"/>
                <a:tab pos="457200" algn="l"/>
              </a:tabLst>
            </a:pPr>
            <a:r>
              <a:rPr lang="en-US" sz="2800" dirty="0">
                <a:solidFill>
                  <a:srgbClr val="FFFF00"/>
                </a:solidFill>
              </a:rPr>
              <a:t>	above ecliptic plane</a:t>
            </a:r>
          </a:p>
          <a:p>
            <a:pPr algn="l">
              <a:tabLst>
                <a:tab pos="231775" algn="l"/>
                <a:tab pos="457200" algn="l"/>
              </a:tabLst>
            </a:pPr>
            <a:r>
              <a:rPr lang="en-US" sz="2800" dirty="0">
                <a:solidFill>
                  <a:srgbClr val="FFFF00"/>
                </a:solidFill>
              </a:rPr>
              <a:t>	from south to north</a:t>
            </a:r>
          </a:p>
        </p:txBody>
      </p:sp>
      <p:pic>
        <p:nvPicPr>
          <p:cNvPr id="8" name="Picture 7" descr="A diagram of a diagram of a satellite&#10;&#10;Description automatically generated with medium confidence">
            <a:extLst>
              <a:ext uri="{FF2B5EF4-FFF2-40B4-BE49-F238E27FC236}">
                <a16:creationId xmlns:a16="http://schemas.microsoft.com/office/drawing/2014/main" id="{875DE5C4-C4F3-8D4B-A2B3-1B19A7A0C5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5430" y="928341"/>
            <a:ext cx="6247133" cy="5628927"/>
          </a:xfrm>
          <a:prstGeom prst="rect">
            <a:avLst/>
          </a:prstGeom>
        </p:spPr>
      </p:pic>
      <p:sp>
        <p:nvSpPr>
          <p:cNvPr id="4" name="TextBox 3">
            <a:extLst>
              <a:ext uri="{FF2B5EF4-FFF2-40B4-BE49-F238E27FC236}">
                <a16:creationId xmlns:a16="http://schemas.microsoft.com/office/drawing/2014/main" id="{CC4B4AC8-2AC0-7281-BB03-EC14D7144798}"/>
              </a:ext>
            </a:extLst>
          </p:cNvPr>
          <p:cNvSpPr txBox="1"/>
          <p:nvPr/>
        </p:nvSpPr>
        <p:spPr>
          <a:xfrm>
            <a:off x="10195525" y="6610329"/>
            <a:ext cx="1539139" cy="276999"/>
          </a:xfrm>
          <a:prstGeom prst="rect">
            <a:avLst/>
          </a:prstGeom>
          <a:noFill/>
        </p:spPr>
        <p:txBody>
          <a:bodyPr wrap="none" rtlCol="0">
            <a:spAutoFit/>
          </a:bodyPr>
          <a:lstStyle/>
          <a:p>
            <a:pPr algn="l"/>
            <a:r>
              <a:rPr lang="en-US" sz="1200" dirty="0">
                <a:solidFill>
                  <a:schemeClr val="bg1"/>
                </a:solidFill>
              </a:rPr>
              <a:t>Image ref: Wikipedia</a:t>
            </a:r>
          </a:p>
        </p:txBody>
      </p:sp>
      <p:sp>
        <p:nvSpPr>
          <p:cNvPr id="5" name="TextBox 4">
            <a:extLst>
              <a:ext uri="{FF2B5EF4-FFF2-40B4-BE49-F238E27FC236}">
                <a16:creationId xmlns:a16="http://schemas.microsoft.com/office/drawing/2014/main" id="{446AE8A7-7252-7CC0-4496-EA011C5CB4E4}"/>
              </a:ext>
            </a:extLst>
          </p:cNvPr>
          <p:cNvSpPr txBox="1"/>
          <p:nvPr/>
        </p:nvSpPr>
        <p:spPr>
          <a:xfrm>
            <a:off x="156557" y="5352666"/>
            <a:ext cx="4935967" cy="1384995"/>
          </a:xfrm>
          <a:prstGeom prst="rect">
            <a:avLst/>
          </a:prstGeom>
          <a:solidFill>
            <a:schemeClr val="bg1"/>
          </a:solidFill>
        </p:spPr>
        <p:txBody>
          <a:bodyPr wrap="none" rtlCol="0">
            <a:spAutoFit/>
          </a:bodyPr>
          <a:lstStyle/>
          <a:p>
            <a:pPr algn="l"/>
            <a:r>
              <a:rPr lang="en-US" sz="2400" dirty="0">
                <a:latin typeface="Symbol" panose="05050102010706020507" pitchFamily="18" charset="2"/>
              </a:rPr>
              <a:t>W </a:t>
            </a:r>
            <a:r>
              <a:rPr lang="en-US" sz="2000" dirty="0"/>
              <a:t>also referred to as:</a:t>
            </a:r>
          </a:p>
          <a:p>
            <a:pPr algn="l"/>
            <a:r>
              <a:rPr lang="en-US" sz="2000" dirty="0"/>
              <a:t>Right Ascension of Ascending Node (RAAN)</a:t>
            </a:r>
          </a:p>
          <a:p>
            <a:pPr algn="l"/>
            <a:r>
              <a:rPr lang="en-US" sz="2000" dirty="0"/>
              <a:t>or</a:t>
            </a:r>
          </a:p>
          <a:p>
            <a:pPr algn="l"/>
            <a:r>
              <a:rPr lang="en-US" sz="2000" dirty="0"/>
              <a:t>Longitude of Ascending Node</a:t>
            </a:r>
          </a:p>
        </p:txBody>
      </p:sp>
    </p:spTree>
    <p:extLst>
      <p:ext uri="{BB962C8B-B14F-4D97-AF65-F5344CB8AC3E}">
        <p14:creationId xmlns:p14="http://schemas.microsoft.com/office/powerpoint/2010/main" val="545880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3835F-BFB7-37DB-7AAB-D74A8DDC08DB}"/>
              </a:ext>
            </a:extLst>
          </p:cNvPr>
          <p:cNvSpPr>
            <a:spLocks noGrp="1"/>
          </p:cNvSpPr>
          <p:nvPr>
            <p:ph type="title"/>
          </p:nvPr>
        </p:nvSpPr>
        <p:spPr/>
        <p:txBody>
          <a:bodyPr/>
          <a:lstStyle/>
          <a:p>
            <a:r>
              <a:rPr lang="en-US" dirty="0"/>
              <a:t>Argument of Perigee (</a:t>
            </a:r>
            <a:r>
              <a:rPr lang="en-US" dirty="0">
                <a:latin typeface="Symbol" panose="05050102010706020507" pitchFamily="18" charset="2"/>
              </a:rPr>
              <a:t>w)</a:t>
            </a:r>
            <a:endParaRPr lang="en-US" dirty="0"/>
          </a:p>
        </p:txBody>
      </p:sp>
      <p:sp>
        <p:nvSpPr>
          <p:cNvPr id="3" name="TextBox 2">
            <a:extLst>
              <a:ext uri="{FF2B5EF4-FFF2-40B4-BE49-F238E27FC236}">
                <a16:creationId xmlns:a16="http://schemas.microsoft.com/office/drawing/2014/main" id="{FABDAE2E-A99D-9AA6-ED5E-AC1F11309F10}"/>
              </a:ext>
            </a:extLst>
          </p:cNvPr>
          <p:cNvSpPr txBox="1"/>
          <p:nvPr/>
        </p:nvSpPr>
        <p:spPr>
          <a:xfrm>
            <a:off x="504721" y="1527090"/>
            <a:ext cx="3467575" cy="2554545"/>
          </a:xfrm>
          <a:prstGeom prst="rect">
            <a:avLst/>
          </a:prstGeom>
          <a:noFill/>
        </p:spPr>
        <p:txBody>
          <a:bodyPr wrap="square" rtlCol="0">
            <a:spAutoFit/>
          </a:bodyPr>
          <a:lstStyle/>
          <a:p>
            <a:pPr algn="ctr"/>
            <a:r>
              <a:rPr lang="en-US" sz="3200" dirty="0">
                <a:solidFill>
                  <a:srgbClr val="FFFF00"/>
                </a:solidFill>
              </a:rPr>
              <a:t>Angle from:</a:t>
            </a:r>
          </a:p>
          <a:p>
            <a:pPr algn="ctr"/>
            <a:endParaRPr lang="en-US" sz="3200" dirty="0">
              <a:solidFill>
                <a:srgbClr val="FFFF00"/>
              </a:solidFill>
            </a:endParaRPr>
          </a:p>
          <a:p>
            <a:pPr algn="ctr">
              <a:tabLst>
                <a:tab pos="344488" algn="l"/>
              </a:tabLst>
            </a:pPr>
            <a:r>
              <a:rPr lang="en-US" sz="3200" dirty="0">
                <a:solidFill>
                  <a:srgbClr val="FFFF00"/>
                </a:solidFill>
              </a:rPr>
              <a:t>Ascending node</a:t>
            </a:r>
          </a:p>
          <a:p>
            <a:pPr algn="ctr">
              <a:tabLst>
                <a:tab pos="344488" algn="l"/>
              </a:tabLst>
            </a:pPr>
            <a:r>
              <a:rPr lang="en-US" sz="3200" dirty="0">
                <a:solidFill>
                  <a:srgbClr val="FFFF00"/>
                </a:solidFill>
              </a:rPr>
              <a:t>to</a:t>
            </a:r>
          </a:p>
          <a:p>
            <a:pPr algn="ctr">
              <a:tabLst>
                <a:tab pos="344488" algn="l"/>
              </a:tabLst>
            </a:pPr>
            <a:r>
              <a:rPr lang="en-US" sz="3200" dirty="0">
                <a:solidFill>
                  <a:srgbClr val="FFFF00"/>
                </a:solidFill>
              </a:rPr>
              <a:t> Perigee</a:t>
            </a:r>
          </a:p>
        </p:txBody>
      </p:sp>
      <p:pic>
        <p:nvPicPr>
          <p:cNvPr id="11" name="Picture 10" descr="A diagram of a circle&#10;&#10;Description automatically generated">
            <a:extLst>
              <a:ext uri="{FF2B5EF4-FFF2-40B4-BE49-F238E27FC236}">
                <a16:creationId xmlns:a16="http://schemas.microsoft.com/office/drawing/2014/main" id="{0178B445-E7F7-C709-B822-10FFC680A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8567" y="881185"/>
            <a:ext cx="6357085" cy="5727999"/>
          </a:xfrm>
          <a:prstGeom prst="rect">
            <a:avLst/>
          </a:prstGeom>
        </p:spPr>
      </p:pic>
      <p:sp>
        <p:nvSpPr>
          <p:cNvPr id="4" name="TextBox 3">
            <a:extLst>
              <a:ext uri="{FF2B5EF4-FFF2-40B4-BE49-F238E27FC236}">
                <a16:creationId xmlns:a16="http://schemas.microsoft.com/office/drawing/2014/main" id="{F3C42A80-D9A9-98ED-CF74-1448B843F012}"/>
              </a:ext>
            </a:extLst>
          </p:cNvPr>
          <p:cNvSpPr txBox="1"/>
          <p:nvPr/>
        </p:nvSpPr>
        <p:spPr>
          <a:xfrm>
            <a:off x="10652861" y="6609184"/>
            <a:ext cx="1539139" cy="276999"/>
          </a:xfrm>
          <a:prstGeom prst="rect">
            <a:avLst/>
          </a:prstGeom>
          <a:noFill/>
        </p:spPr>
        <p:txBody>
          <a:bodyPr wrap="none" rtlCol="0">
            <a:spAutoFit/>
          </a:bodyPr>
          <a:lstStyle/>
          <a:p>
            <a:pPr algn="l"/>
            <a:r>
              <a:rPr lang="en-US" sz="1200" dirty="0">
                <a:solidFill>
                  <a:schemeClr val="bg1"/>
                </a:solidFill>
              </a:rPr>
              <a:t>Image ref: Wikipedia</a:t>
            </a:r>
          </a:p>
        </p:txBody>
      </p:sp>
      <p:sp>
        <p:nvSpPr>
          <p:cNvPr id="5" name="TextBox 4">
            <a:extLst>
              <a:ext uri="{FF2B5EF4-FFF2-40B4-BE49-F238E27FC236}">
                <a16:creationId xmlns:a16="http://schemas.microsoft.com/office/drawing/2014/main" id="{387AE839-058C-D48F-92BB-0576F7CD13C7}"/>
              </a:ext>
            </a:extLst>
          </p:cNvPr>
          <p:cNvSpPr txBox="1"/>
          <p:nvPr/>
        </p:nvSpPr>
        <p:spPr>
          <a:xfrm>
            <a:off x="339437" y="5599156"/>
            <a:ext cx="3551678" cy="400110"/>
          </a:xfrm>
          <a:prstGeom prst="rect">
            <a:avLst/>
          </a:prstGeom>
          <a:solidFill>
            <a:schemeClr val="bg1"/>
          </a:solidFill>
        </p:spPr>
        <p:txBody>
          <a:bodyPr wrap="none" rtlCol="0">
            <a:spAutoFit/>
          </a:bodyPr>
          <a:lstStyle/>
          <a:p>
            <a:pPr algn="l"/>
            <a:r>
              <a:rPr lang="en-US" sz="2000" dirty="0"/>
              <a:t>Sometimes abbreviated as: AP</a:t>
            </a:r>
          </a:p>
        </p:txBody>
      </p:sp>
    </p:spTree>
    <p:extLst>
      <p:ext uri="{BB962C8B-B14F-4D97-AF65-F5344CB8AC3E}">
        <p14:creationId xmlns:p14="http://schemas.microsoft.com/office/powerpoint/2010/main" val="44807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9D5B6-4248-2250-C924-63EE498979DB}"/>
              </a:ext>
            </a:extLst>
          </p:cNvPr>
          <p:cNvSpPr>
            <a:spLocks noGrp="1"/>
          </p:cNvSpPr>
          <p:nvPr>
            <p:ph type="title"/>
          </p:nvPr>
        </p:nvSpPr>
        <p:spPr/>
        <p:txBody>
          <a:bodyPr/>
          <a:lstStyle/>
          <a:p>
            <a:r>
              <a:rPr lang="en-US" dirty="0"/>
              <a:t>True Anomaly (</a:t>
            </a:r>
            <a:r>
              <a:rPr lang="en-US" dirty="0">
                <a:latin typeface="Symbol" panose="05050102010706020507" pitchFamily="18" charset="2"/>
              </a:rPr>
              <a:t>n) </a:t>
            </a:r>
            <a:r>
              <a:rPr lang="en-US" dirty="0"/>
              <a:t>and Epoch (</a:t>
            </a:r>
            <a:r>
              <a:rPr lang="en-US" dirty="0">
                <a:latin typeface="Symbol" panose="05050102010706020507" pitchFamily="18" charset="2"/>
              </a:rPr>
              <a:t>t)</a:t>
            </a:r>
            <a:endParaRPr lang="en-US" dirty="0"/>
          </a:p>
        </p:txBody>
      </p:sp>
      <p:sp>
        <p:nvSpPr>
          <p:cNvPr id="3" name="TextBox 2">
            <a:extLst>
              <a:ext uri="{FF2B5EF4-FFF2-40B4-BE49-F238E27FC236}">
                <a16:creationId xmlns:a16="http://schemas.microsoft.com/office/drawing/2014/main" id="{648C1E28-DB8A-68AE-1EFD-75B864D13174}"/>
              </a:ext>
            </a:extLst>
          </p:cNvPr>
          <p:cNvSpPr txBox="1"/>
          <p:nvPr/>
        </p:nvSpPr>
        <p:spPr>
          <a:xfrm>
            <a:off x="250558" y="1071994"/>
            <a:ext cx="5704918" cy="3539430"/>
          </a:xfrm>
          <a:prstGeom prst="rect">
            <a:avLst/>
          </a:prstGeom>
          <a:noFill/>
        </p:spPr>
        <p:txBody>
          <a:bodyPr wrap="square" rtlCol="0">
            <a:spAutoFit/>
          </a:bodyPr>
          <a:lstStyle/>
          <a:p>
            <a:pPr algn="l"/>
            <a:r>
              <a:rPr lang="en-US" sz="2800" dirty="0">
                <a:solidFill>
                  <a:srgbClr val="FFFF00"/>
                </a:solidFill>
              </a:rPr>
              <a:t>True Anomaly</a:t>
            </a:r>
          </a:p>
          <a:p>
            <a:pPr marL="457200" indent="-457200" algn="l">
              <a:buFontTx/>
              <a:buChar char="-"/>
            </a:pPr>
            <a:r>
              <a:rPr lang="en-US" sz="2800" dirty="0">
                <a:solidFill>
                  <a:srgbClr val="FFFF00"/>
                </a:solidFill>
              </a:rPr>
              <a:t>Satellite location on orbit plane</a:t>
            </a:r>
          </a:p>
          <a:p>
            <a:pPr marL="457200" indent="-457200" algn="l">
              <a:buFontTx/>
              <a:buChar char="-"/>
            </a:pPr>
            <a:r>
              <a:rPr lang="en-US" sz="2800" dirty="0">
                <a:solidFill>
                  <a:srgbClr val="FFFF00"/>
                </a:solidFill>
              </a:rPr>
              <a:t>Measure from:</a:t>
            </a:r>
          </a:p>
          <a:p>
            <a:pPr marL="914400" lvl="1" indent="-457200">
              <a:buFontTx/>
              <a:buChar char="-"/>
            </a:pPr>
            <a:r>
              <a:rPr lang="en-US" sz="2800" dirty="0">
                <a:solidFill>
                  <a:srgbClr val="FFFF00"/>
                </a:solidFill>
              </a:rPr>
              <a:t>Perigee to satellite </a:t>
            </a:r>
          </a:p>
          <a:p>
            <a:pPr algn="l"/>
            <a:endParaRPr lang="en-US" sz="2800" dirty="0">
              <a:solidFill>
                <a:srgbClr val="FFFF00"/>
              </a:solidFill>
            </a:endParaRPr>
          </a:p>
          <a:p>
            <a:pPr algn="l"/>
            <a:r>
              <a:rPr lang="en-US" sz="2800" dirty="0">
                <a:solidFill>
                  <a:srgbClr val="FFFF00"/>
                </a:solidFill>
              </a:rPr>
              <a:t>Epoch</a:t>
            </a:r>
          </a:p>
          <a:p>
            <a:pPr marL="457200" indent="-457200" algn="l">
              <a:buFontTx/>
              <a:buChar char="-"/>
            </a:pPr>
            <a:r>
              <a:rPr lang="en-US" sz="2800" dirty="0">
                <a:solidFill>
                  <a:srgbClr val="FFFF00"/>
                </a:solidFill>
              </a:rPr>
              <a:t>Time at that location</a:t>
            </a:r>
          </a:p>
          <a:p>
            <a:pPr marL="457200" indent="-457200" algn="l">
              <a:buFontTx/>
              <a:buChar char="-"/>
            </a:pPr>
            <a:r>
              <a:rPr lang="en-US" sz="2800" dirty="0">
                <a:solidFill>
                  <a:srgbClr val="FFFF00"/>
                </a:solidFill>
              </a:rPr>
              <a:t>Allows future prediction </a:t>
            </a:r>
          </a:p>
        </p:txBody>
      </p:sp>
      <p:pic>
        <p:nvPicPr>
          <p:cNvPr id="5" name="Picture 4" descr="A diagram of an oval with a red line and a black dotted line&#10;&#10;Description automatically generated">
            <a:extLst>
              <a:ext uri="{FF2B5EF4-FFF2-40B4-BE49-F238E27FC236}">
                <a16:creationId xmlns:a16="http://schemas.microsoft.com/office/drawing/2014/main" id="{4E13D68C-81AE-7858-EDCC-33C7A28D49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185" y="959177"/>
            <a:ext cx="6296258" cy="5673191"/>
          </a:xfrm>
          <a:prstGeom prst="rect">
            <a:avLst/>
          </a:prstGeom>
        </p:spPr>
      </p:pic>
      <p:sp>
        <p:nvSpPr>
          <p:cNvPr id="4" name="TextBox 3">
            <a:extLst>
              <a:ext uri="{FF2B5EF4-FFF2-40B4-BE49-F238E27FC236}">
                <a16:creationId xmlns:a16="http://schemas.microsoft.com/office/drawing/2014/main" id="{461B7137-13A8-FEC9-6F16-1E376AC3AEFA}"/>
              </a:ext>
            </a:extLst>
          </p:cNvPr>
          <p:cNvSpPr txBox="1"/>
          <p:nvPr/>
        </p:nvSpPr>
        <p:spPr>
          <a:xfrm>
            <a:off x="10584230" y="6581001"/>
            <a:ext cx="1539139" cy="276999"/>
          </a:xfrm>
          <a:prstGeom prst="rect">
            <a:avLst/>
          </a:prstGeom>
          <a:noFill/>
        </p:spPr>
        <p:txBody>
          <a:bodyPr wrap="none" rtlCol="0">
            <a:spAutoFit/>
          </a:bodyPr>
          <a:lstStyle/>
          <a:p>
            <a:pPr algn="l"/>
            <a:r>
              <a:rPr lang="en-US" sz="1200" dirty="0">
                <a:solidFill>
                  <a:schemeClr val="bg1"/>
                </a:solidFill>
              </a:rPr>
              <a:t>Image ref: Wikipedia</a:t>
            </a:r>
          </a:p>
        </p:txBody>
      </p:sp>
      <p:sp>
        <p:nvSpPr>
          <p:cNvPr id="6" name="TextBox 5">
            <a:extLst>
              <a:ext uri="{FF2B5EF4-FFF2-40B4-BE49-F238E27FC236}">
                <a16:creationId xmlns:a16="http://schemas.microsoft.com/office/drawing/2014/main" id="{13D019ED-4598-4D34-DC4C-9DF7FE659765}"/>
              </a:ext>
            </a:extLst>
          </p:cNvPr>
          <p:cNvSpPr txBox="1"/>
          <p:nvPr/>
        </p:nvSpPr>
        <p:spPr>
          <a:xfrm>
            <a:off x="339437" y="5599156"/>
            <a:ext cx="3515834" cy="400110"/>
          </a:xfrm>
          <a:prstGeom prst="rect">
            <a:avLst/>
          </a:prstGeom>
          <a:solidFill>
            <a:schemeClr val="bg1"/>
          </a:solidFill>
        </p:spPr>
        <p:txBody>
          <a:bodyPr wrap="none" rtlCol="0">
            <a:spAutoFit/>
          </a:bodyPr>
          <a:lstStyle/>
          <a:p>
            <a:pPr algn="l"/>
            <a:r>
              <a:rPr lang="en-US" sz="2000" dirty="0"/>
              <a:t>Sometimes abbreviated as: TA</a:t>
            </a:r>
          </a:p>
        </p:txBody>
      </p:sp>
    </p:spTree>
    <p:extLst>
      <p:ext uri="{BB962C8B-B14F-4D97-AF65-F5344CB8AC3E}">
        <p14:creationId xmlns:p14="http://schemas.microsoft.com/office/powerpoint/2010/main" val="3024390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83CA0-F1E3-6C5E-CF35-A18C2C7BFF51}"/>
              </a:ext>
            </a:extLst>
          </p:cNvPr>
          <p:cNvSpPr>
            <a:spLocks noGrp="1"/>
          </p:cNvSpPr>
          <p:nvPr>
            <p:ph type="title"/>
          </p:nvPr>
        </p:nvSpPr>
        <p:spPr>
          <a:xfrm>
            <a:off x="552203" y="137401"/>
            <a:ext cx="11073740" cy="638484"/>
          </a:xfrm>
        </p:spPr>
        <p:txBody>
          <a:bodyPr>
            <a:normAutofit/>
          </a:bodyPr>
          <a:lstStyle/>
          <a:p>
            <a:pPr algn="ctr"/>
            <a:r>
              <a:rPr lang="en-US" b="1" dirty="0">
                <a:solidFill>
                  <a:srgbClr val="FFFF00"/>
                </a:solidFill>
              </a:rPr>
              <a:t>Seven Orbital Parameters</a:t>
            </a:r>
          </a:p>
        </p:txBody>
      </p:sp>
      <p:pic>
        <p:nvPicPr>
          <p:cNvPr id="4" name="Picture 3" descr="A diagram of an intersection&#10;&#10;Description automatically generated">
            <a:extLst>
              <a:ext uri="{FF2B5EF4-FFF2-40B4-BE49-F238E27FC236}">
                <a16:creationId xmlns:a16="http://schemas.microsoft.com/office/drawing/2014/main" id="{F704E897-46CE-513E-878E-82ACD3803B14}"/>
              </a:ext>
            </a:extLst>
          </p:cNvPr>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06912" y="1076024"/>
            <a:ext cx="6264500" cy="5644575"/>
          </a:xfrm>
          <a:prstGeom prst="rect">
            <a:avLst/>
          </a:prstGeom>
          <a:solidFill>
            <a:schemeClr val="bg2"/>
          </a:solidFill>
        </p:spPr>
      </p:pic>
      <p:sp>
        <p:nvSpPr>
          <p:cNvPr id="5" name="TextBox 4">
            <a:extLst>
              <a:ext uri="{FF2B5EF4-FFF2-40B4-BE49-F238E27FC236}">
                <a16:creationId xmlns:a16="http://schemas.microsoft.com/office/drawing/2014/main" id="{D9EE3340-0AE6-E090-2400-52E807D0450F}"/>
              </a:ext>
            </a:extLst>
          </p:cNvPr>
          <p:cNvSpPr txBox="1"/>
          <p:nvPr/>
        </p:nvSpPr>
        <p:spPr>
          <a:xfrm>
            <a:off x="7086554" y="1076024"/>
            <a:ext cx="4919360" cy="5447645"/>
          </a:xfrm>
          <a:prstGeom prst="rect">
            <a:avLst/>
          </a:prstGeom>
          <a:solidFill>
            <a:schemeClr val="bg1"/>
          </a:solidFill>
          <a:ln>
            <a:solidFill>
              <a:schemeClr val="tx1"/>
            </a:solidFill>
          </a:ln>
        </p:spPr>
        <p:txBody>
          <a:bodyPr wrap="none" rtlCol="0">
            <a:spAutoFit/>
          </a:bodyPr>
          <a:lstStyle/>
          <a:p>
            <a:r>
              <a:rPr lang="en-US" sz="2800" dirty="0"/>
              <a:t>Ellipse:</a:t>
            </a:r>
          </a:p>
          <a:p>
            <a:r>
              <a:rPr lang="en-US" sz="2800" dirty="0"/>
              <a:t>- Semi-major Axis (a)</a:t>
            </a:r>
          </a:p>
          <a:p>
            <a:r>
              <a:rPr lang="en-US" sz="2800" dirty="0"/>
              <a:t>- Eccentricity (e)</a:t>
            </a:r>
          </a:p>
          <a:p>
            <a:endParaRPr lang="en-US" sz="2800" dirty="0"/>
          </a:p>
          <a:p>
            <a:r>
              <a:rPr lang="en-US" sz="2800" dirty="0"/>
              <a:t>Orbital Plane:</a:t>
            </a:r>
          </a:p>
          <a:p>
            <a:r>
              <a:rPr lang="en-US" sz="2800" dirty="0"/>
              <a:t>- Longitude of Ascending Node</a:t>
            </a:r>
          </a:p>
          <a:p>
            <a:r>
              <a:rPr lang="en-US" sz="2800" dirty="0"/>
              <a:t>- Inclination (</a:t>
            </a:r>
            <a:r>
              <a:rPr lang="en-US" sz="2800" dirty="0" err="1"/>
              <a:t>i</a:t>
            </a:r>
            <a:r>
              <a:rPr lang="en-US" sz="2800" dirty="0"/>
              <a:t>)</a:t>
            </a:r>
          </a:p>
          <a:p>
            <a:r>
              <a:rPr lang="en-US" sz="2800" dirty="0"/>
              <a:t>- Argument of Perigee (AP)</a:t>
            </a:r>
          </a:p>
          <a:p>
            <a:endParaRPr lang="en-US" sz="2800" dirty="0"/>
          </a:p>
          <a:p>
            <a:r>
              <a:rPr lang="en-US" sz="2800" dirty="0"/>
              <a:t>Location on the Ellipse:</a:t>
            </a:r>
          </a:p>
          <a:p>
            <a:pPr indent="-457200">
              <a:buFontTx/>
              <a:buChar char="-"/>
            </a:pPr>
            <a:r>
              <a:rPr lang="en-US" sz="2800" dirty="0"/>
              <a:t>True Anomaly (</a:t>
            </a:r>
            <a:r>
              <a:rPr lang="en-US" sz="3200" dirty="0">
                <a:latin typeface="Symbol" panose="05050102010706020507" pitchFamily="18" charset="2"/>
              </a:rPr>
              <a:t>n</a:t>
            </a:r>
            <a:r>
              <a:rPr lang="en-US" sz="2800" dirty="0"/>
              <a:t>)</a:t>
            </a:r>
          </a:p>
          <a:p>
            <a:pPr indent="-457200">
              <a:buFontTx/>
              <a:buChar char="-"/>
            </a:pPr>
            <a:r>
              <a:rPr lang="en-US" sz="2800" dirty="0"/>
              <a:t>Epoch (</a:t>
            </a:r>
            <a:r>
              <a:rPr lang="en-US" sz="3600" dirty="0">
                <a:latin typeface="Symbol" panose="05050102010706020507" pitchFamily="18" charset="2"/>
              </a:rPr>
              <a:t>t</a:t>
            </a:r>
            <a:r>
              <a:rPr lang="en-US" sz="2800" dirty="0"/>
              <a:t>)</a:t>
            </a:r>
          </a:p>
        </p:txBody>
      </p:sp>
      <p:sp>
        <p:nvSpPr>
          <p:cNvPr id="3" name="TextBox 2">
            <a:extLst>
              <a:ext uri="{FF2B5EF4-FFF2-40B4-BE49-F238E27FC236}">
                <a16:creationId xmlns:a16="http://schemas.microsoft.com/office/drawing/2014/main" id="{2D5E167B-DB86-6F84-1305-9926B4A50B3F}"/>
              </a:ext>
            </a:extLst>
          </p:cNvPr>
          <p:cNvSpPr txBox="1"/>
          <p:nvPr/>
        </p:nvSpPr>
        <p:spPr>
          <a:xfrm>
            <a:off x="10390542" y="6443600"/>
            <a:ext cx="1539139" cy="276999"/>
          </a:xfrm>
          <a:prstGeom prst="rect">
            <a:avLst/>
          </a:prstGeom>
          <a:noFill/>
        </p:spPr>
        <p:txBody>
          <a:bodyPr wrap="none" rtlCol="0">
            <a:spAutoFit/>
          </a:bodyPr>
          <a:lstStyle/>
          <a:p>
            <a:pPr algn="l"/>
            <a:r>
              <a:rPr lang="en-US" sz="1200" dirty="0">
                <a:solidFill>
                  <a:schemeClr val="bg1"/>
                </a:solidFill>
              </a:rPr>
              <a:t>Image ref: Wikipedia</a:t>
            </a:r>
          </a:p>
        </p:txBody>
      </p:sp>
    </p:spTree>
    <p:extLst>
      <p:ext uri="{BB962C8B-B14F-4D97-AF65-F5344CB8AC3E}">
        <p14:creationId xmlns:p14="http://schemas.microsoft.com/office/powerpoint/2010/main" val="2803832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97625B6-7CFE-E18B-565C-A6C661D4A9A4}"/>
              </a:ext>
            </a:extLst>
          </p:cNvPr>
          <p:cNvSpPr>
            <a:spLocks noGrp="1"/>
          </p:cNvSpPr>
          <p:nvPr>
            <p:ph type="title"/>
          </p:nvPr>
        </p:nvSpPr>
        <p:spPr>
          <a:xfrm>
            <a:off x="571500" y="229640"/>
            <a:ext cx="11209020" cy="638484"/>
          </a:xfrm>
        </p:spPr>
        <p:txBody>
          <a:bodyPr>
            <a:noAutofit/>
          </a:bodyPr>
          <a:lstStyle/>
          <a:p>
            <a:pPr algn="ctr"/>
            <a:r>
              <a:rPr lang="en-US" b="1" dirty="0">
                <a:solidFill>
                  <a:srgbClr val="FFFF00"/>
                </a:solidFill>
              </a:rPr>
              <a:t>Two Scientists set  the basis for Satellite Orbits</a:t>
            </a:r>
          </a:p>
        </p:txBody>
      </p:sp>
      <p:pic>
        <p:nvPicPr>
          <p:cNvPr id="5" name="Content Placeholder 3">
            <a:extLst>
              <a:ext uri="{FF2B5EF4-FFF2-40B4-BE49-F238E27FC236}">
                <a16:creationId xmlns:a16="http://schemas.microsoft.com/office/drawing/2014/main" id="{D0F7DA1D-A98F-4141-CF21-5AE2130FFEC9}"/>
              </a:ext>
            </a:extLst>
          </p:cNvPr>
          <p:cNvPicPr>
            <a:picLocks noGrp="1" noChangeAspect="1"/>
          </p:cNvPicPr>
          <p:nvPr>
            <p:ph idx="4294967295"/>
          </p:nvPr>
        </p:nvPicPr>
        <p:blipFill>
          <a:blip r:embed="rId3" cstate="print">
            <a:extLst>
              <a:ext uri="{28A0092B-C50C-407E-A947-70E740481C1C}">
                <a14:useLocalDpi xmlns:a14="http://schemas.microsoft.com/office/drawing/2010/main"/>
              </a:ext>
            </a:extLst>
          </a:blip>
          <a:stretch>
            <a:fillRect/>
          </a:stretch>
        </p:blipFill>
        <p:spPr>
          <a:xfrm>
            <a:off x="7383592" y="969081"/>
            <a:ext cx="2892344" cy="3972152"/>
          </a:xfrm>
        </p:spPr>
      </p:pic>
      <p:sp>
        <p:nvSpPr>
          <p:cNvPr id="8" name="TextBox 7">
            <a:extLst>
              <a:ext uri="{FF2B5EF4-FFF2-40B4-BE49-F238E27FC236}">
                <a16:creationId xmlns:a16="http://schemas.microsoft.com/office/drawing/2014/main" id="{7F5C1917-DDEB-1CA9-B05D-9036BEE0F249}"/>
              </a:ext>
            </a:extLst>
          </p:cNvPr>
          <p:cNvSpPr txBox="1"/>
          <p:nvPr/>
        </p:nvSpPr>
        <p:spPr>
          <a:xfrm>
            <a:off x="5876364" y="4941233"/>
            <a:ext cx="6172199" cy="1384995"/>
          </a:xfrm>
          <a:prstGeom prst="rect">
            <a:avLst/>
          </a:prstGeom>
          <a:noFill/>
        </p:spPr>
        <p:txBody>
          <a:bodyPr wrap="square" rtlCol="0">
            <a:spAutoFit/>
          </a:bodyPr>
          <a:lstStyle/>
          <a:p>
            <a:r>
              <a:rPr lang="en-US" sz="2800" b="1" dirty="0">
                <a:solidFill>
                  <a:srgbClr val="FFFF00"/>
                </a:solidFill>
              </a:rPr>
              <a:t>Johannes Kepler (1571-1630) </a:t>
            </a:r>
          </a:p>
          <a:p>
            <a:pPr marL="228600" indent="-228600">
              <a:buFont typeface="Arial" panose="020B0604020202020204" pitchFamily="34" charset="0"/>
              <a:buChar char="•"/>
            </a:pPr>
            <a:r>
              <a:rPr lang="en-US" sz="2800" dirty="0">
                <a:solidFill>
                  <a:schemeClr val="bg1"/>
                </a:solidFill>
              </a:rPr>
              <a:t>Used Tycho’s observations to develop the Laws of Planetary Motion</a:t>
            </a:r>
          </a:p>
        </p:txBody>
      </p:sp>
      <p:pic>
        <p:nvPicPr>
          <p:cNvPr id="1026" name="Picture 2" descr="Tycho Brahe: Biografía, Teoría, Aportaciones, Obras Y Más">
            <a:extLst>
              <a:ext uri="{FF2B5EF4-FFF2-40B4-BE49-F238E27FC236}">
                <a16:creationId xmlns:a16="http://schemas.microsoft.com/office/drawing/2014/main" id="{5DC32406-22C5-7AF3-EBB2-10156B8514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482" y="969081"/>
            <a:ext cx="4762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9398C61-338D-990C-28A6-04FBAF9796CB}"/>
              </a:ext>
            </a:extLst>
          </p:cNvPr>
          <p:cNvSpPr txBox="1"/>
          <p:nvPr/>
        </p:nvSpPr>
        <p:spPr>
          <a:xfrm>
            <a:off x="638098" y="3826581"/>
            <a:ext cx="4843884" cy="1384995"/>
          </a:xfrm>
          <a:prstGeom prst="rect">
            <a:avLst/>
          </a:prstGeom>
          <a:noFill/>
        </p:spPr>
        <p:txBody>
          <a:bodyPr wrap="square" rtlCol="0">
            <a:spAutoFit/>
          </a:bodyPr>
          <a:lstStyle/>
          <a:p>
            <a:r>
              <a:rPr lang="en-US" sz="2800" b="1" dirty="0">
                <a:solidFill>
                  <a:srgbClr val="FFFF00"/>
                </a:solidFill>
              </a:rPr>
              <a:t>Tycho Brahe (1546-1601) </a:t>
            </a:r>
          </a:p>
          <a:p>
            <a:pPr marL="228600" indent="-228600">
              <a:buFont typeface="Arial" panose="020B0604020202020204" pitchFamily="34" charset="0"/>
              <a:buChar char="•"/>
            </a:pPr>
            <a:r>
              <a:rPr lang="en-US" sz="2800" dirty="0">
                <a:solidFill>
                  <a:schemeClr val="bg1"/>
                </a:solidFill>
              </a:rPr>
              <a:t>Detailed observations of Mars orbit</a:t>
            </a:r>
          </a:p>
        </p:txBody>
      </p:sp>
      <p:sp>
        <p:nvSpPr>
          <p:cNvPr id="2" name="TextBox 1">
            <a:extLst>
              <a:ext uri="{FF2B5EF4-FFF2-40B4-BE49-F238E27FC236}">
                <a16:creationId xmlns:a16="http://schemas.microsoft.com/office/drawing/2014/main" id="{797009C8-3CAF-EB43-3FC6-B35495DD98B8}"/>
              </a:ext>
            </a:extLst>
          </p:cNvPr>
          <p:cNvSpPr txBox="1"/>
          <p:nvPr/>
        </p:nvSpPr>
        <p:spPr>
          <a:xfrm>
            <a:off x="10390542" y="6443600"/>
            <a:ext cx="1539139" cy="276999"/>
          </a:xfrm>
          <a:prstGeom prst="rect">
            <a:avLst/>
          </a:prstGeom>
          <a:noFill/>
        </p:spPr>
        <p:txBody>
          <a:bodyPr wrap="none" rtlCol="0">
            <a:spAutoFit/>
          </a:bodyPr>
          <a:lstStyle/>
          <a:p>
            <a:pPr algn="l"/>
            <a:r>
              <a:rPr lang="en-US" sz="1200" dirty="0">
                <a:solidFill>
                  <a:schemeClr val="bg1"/>
                </a:solidFill>
              </a:rPr>
              <a:t>Image ref: Wikipedia</a:t>
            </a:r>
          </a:p>
        </p:txBody>
      </p:sp>
    </p:spTree>
    <p:extLst>
      <p:ext uri="{BB962C8B-B14F-4D97-AF65-F5344CB8AC3E}">
        <p14:creationId xmlns:p14="http://schemas.microsoft.com/office/powerpoint/2010/main" val="1524421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25171C3-5A0F-D662-BF71-4A5CB65719CF}"/>
              </a:ext>
            </a:extLst>
          </p:cNvPr>
          <p:cNvSpPr>
            <a:spLocks noGrp="1"/>
          </p:cNvSpPr>
          <p:nvPr>
            <p:ph type="title"/>
          </p:nvPr>
        </p:nvSpPr>
        <p:spPr>
          <a:xfrm>
            <a:off x="628649" y="130952"/>
            <a:ext cx="10819163" cy="638484"/>
          </a:xfrm>
        </p:spPr>
        <p:txBody>
          <a:bodyPr>
            <a:normAutofit/>
          </a:bodyPr>
          <a:lstStyle/>
          <a:p>
            <a:pPr algn="ctr"/>
            <a:r>
              <a:rPr lang="en-US" sz="3600" b="1" dirty="0">
                <a:solidFill>
                  <a:srgbClr val="FFFF00"/>
                </a:solidFill>
              </a:rPr>
              <a:t>Kepler’s </a:t>
            </a:r>
            <a:r>
              <a:rPr lang="en-US" sz="3600" b="1" i="1" u="sng" dirty="0" err="1">
                <a:solidFill>
                  <a:srgbClr val="FFFF00"/>
                </a:solidFill>
              </a:rPr>
              <a:t>Astronomica</a:t>
            </a:r>
            <a:r>
              <a:rPr lang="en-US" sz="3600" b="1" i="1" u="sng" dirty="0">
                <a:solidFill>
                  <a:srgbClr val="FFFF00"/>
                </a:solidFill>
              </a:rPr>
              <a:t> Nova</a:t>
            </a:r>
            <a:r>
              <a:rPr lang="en-US" sz="3600" b="1" dirty="0">
                <a:solidFill>
                  <a:srgbClr val="FFFF00"/>
                </a:solidFill>
              </a:rPr>
              <a:t> 1609</a:t>
            </a:r>
          </a:p>
        </p:txBody>
      </p:sp>
      <p:pic>
        <p:nvPicPr>
          <p:cNvPr id="6" name="Picture 5">
            <a:extLst>
              <a:ext uri="{FF2B5EF4-FFF2-40B4-BE49-F238E27FC236}">
                <a16:creationId xmlns:a16="http://schemas.microsoft.com/office/drawing/2014/main" id="{CBD6D30C-FB1A-D6A7-058A-E7BA9A5A905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76334" y="981631"/>
            <a:ext cx="3196318" cy="3514190"/>
          </a:xfrm>
          <a:prstGeom prst="rect">
            <a:avLst/>
          </a:prstGeom>
        </p:spPr>
      </p:pic>
      <p:pic>
        <p:nvPicPr>
          <p:cNvPr id="7" name="Picture 6">
            <a:extLst>
              <a:ext uri="{FF2B5EF4-FFF2-40B4-BE49-F238E27FC236}">
                <a16:creationId xmlns:a16="http://schemas.microsoft.com/office/drawing/2014/main" id="{F1359C8B-D993-42C8-F1D0-0FCDD587155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819265" y="981632"/>
            <a:ext cx="3300070" cy="3514190"/>
          </a:xfrm>
          <a:prstGeom prst="rect">
            <a:avLst/>
          </a:prstGeom>
        </p:spPr>
      </p:pic>
      <p:sp>
        <p:nvSpPr>
          <p:cNvPr id="9" name="TextBox 8">
            <a:extLst>
              <a:ext uri="{FF2B5EF4-FFF2-40B4-BE49-F238E27FC236}">
                <a16:creationId xmlns:a16="http://schemas.microsoft.com/office/drawing/2014/main" id="{7378F4A7-C473-B5C2-C2C9-991595CDA7D6}"/>
              </a:ext>
            </a:extLst>
          </p:cNvPr>
          <p:cNvSpPr txBox="1"/>
          <p:nvPr/>
        </p:nvSpPr>
        <p:spPr>
          <a:xfrm>
            <a:off x="1386386" y="5583980"/>
            <a:ext cx="8603189" cy="584775"/>
          </a:xfrm>
          <a:prstGeom prst="rect">
            <a:avLst/>
          </a:prstGeom>
          <a:noFill/>
        </p:spPr>
        <p:txBody>
          <a:bodyPr wrap="none" rtlCol="0">
            <a:spAutoFit/>
          </a:bodyPr>
          <a:lstStyle/>
          <a:p>
            <a:pPr marL="571500" indent="-571500">
              <a:buFont typeface="Arial" panose="020B0604020202020204" pitchFamily="34" charset="0"/>
              <a:buChar char="•"/>
            </a:pPr>
            <a:r>
              <a:rPr lang="en-US" sz="3200" dirty="0">
                <a:solidFill>
                  <a:schemeClr val="bg1"/>
                </a:solidFill>
              </a:rPr>
              <a:t>Derived from observation &amp; simple geometry</a:t>
            </a:r>
          </a:p>
        </p:txBody>
      </p:sp>
      <p:sp>
        <p:nvSpPr>
          <p:cNvPr id="10" name="TextBox 9">
            <a:extLst>
              <a:ext uri="{FF2B5EF4-FFF2-40B4-BE49-F238E27FC236}">
                <a16:creationId xmlns:a16="http://schemas.microsoft.com/office/drawing/2014/main" id="{9C912D25-C84B-7477-7A93-EE15530D51E3}"/>
              </a:ext>
            </a:extLst>
          </p:cNvPr>
          <p:cNvSpPr txBox="1"/>
          <p:nvPr/>
        </p:nvSpPr>
        <p:spPr>
          <a:xfrm>
            <a:off x="7265949" y="853879"/>
            <a:ext cx="4713350"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rPr>
              <a:t>An 8 year treatise showing all his mistakes and dead ends trying to understand planetary orbits</a:t>
            </a:r>
          </a:p>
          <a:p>
            <a:pPr marL="285750" indent="-285750">
              <a:buFont typeface="Arial" panose="020B0604020202020204" pitchFamily="34" charset="0"/>
              <a:buChar char="•"/>
            </a:pPr>
            <a:r>
              <a:rPr lang="en-US" sz="2800" dirty="0">
                <a:solidFill>
                  <a:schemeClr val="bg1"/>
                </a:solidFill>
              </a:rPr>
              <a:t>An 8 minute (0.13 degree) discrepancy of Mars orbit led him to discover it was “egg” shaped</a:t>
            </a:r>
          </a:p>
          <a:p>
            <a:pPr marL="285750" indent="-285750">
              <a:buFont typeface="Arial" panose="020B0604020202020204" pitchFamily="34" charset="0"/>
              <a:buChar char="•"/>
            </a:pPr>
            <a:r>
              <a:rPr lang="en-US" sz="2800" dirty="0">
                <a:solidFill>
                  <a:schemeClr val="bg1"/>
                </a:solidFill>
              </a:rPr>
              <a:t>Eventually found it was a simple ellipse</a:t>
            </a:r>
          </a:p>
        </p:txBody>
      </p:sp>
      <p:sp>
        <p:nvSpPr>
          <p:cNvPr id="2" name="TextBox 1">
            <a:extLst>
              <a:ext uri="{FF2B5EF4-FFF2-40B4-BE49-F238E27FC236}">
                <a16:creationId xmlns:a16="http://schemas.microsoft.com/office/drawing/2014/main" id="{A9BD3925-6ED1-BBC2-21E1-A55C87AC1779}"/>
              </a:ext>
            </a:extLst>
          </p:cNvPr>
          <p:cNvSpPr txBox="1"/>
          <p:nvPr/>
        </p:nvSpPr>
        <p:spPr>
          <a:xfrm>
            <a:off x="10390542" y="6443600"/>
            <a:ext cx="1539139" cy="276999"/>
          </a:xfrm>
          <a:prstGeom prst="rect">
            <a:avLst/>
          </a:prstGeom>
          <a:noFill/>
        </p:spPr>
        <p:txBody>
          <a:bodyPr wrap="none" rtlCol="0">
            <a:spAutoFit/>
          </a:bodyPr>
          <a:lstStyle/>
          <a:p>
            <a:pPr algn="l"/>
            <a:r>
              <a:rPr lang="en-US" sz="1200" dirty="0">
                <a:solidFill>
                  <a:schemeClr val="bg1"/>
                </a:solidFill>
              </a:rPr>
              <a:t>Image ref: Wikipedia</a:t>
            </a:r>
          </a:p>
        </p:txBody>
      </p:sp>
    </p:spTree>
    <p:extLst>
      <p:ext uri="{BB962C8B-B14F-4D97-AF65-F5344CB8AC3E}">
        <p14:creationId xmlns:p14="http://schemas.microsoft.com/office/powerpoint/2010/main" val="3625333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E9853F8-B67E-EEF7-E080-9F88D118D13E}"/>
              </a:ext>
            </a:extLst>
          </p:cNvPr>
          <p:cNvSpPr>
            <a:spLocks noGrp="1"/>
          </p:cNvSpPr>
          <p:nvPr>
            <p:ph type="title"/>
          </p:nvPr>
        </p:nvSpPr>
        <p:spPr>
          <a:xfrm>
            <a:off x="1062842" y="137401"/>
            <a:ext cx="9797141" cy="638484"/>
          </a:xfrm>
        </p:spPr>
        <p:txBody>
          <a:bodyPr>
            <a:normAutofit/>
          </a:bodyPr>
          <a:lstStyle/>
          <a:p>
            <a:pPr algn="ctr"/>
            <a:r>
              <a:rPr lang="en-US" b="1" dirty="0">
                <a:solidFill>
                  <a:srgbClr val="FFFF00"/>
                </a:solidFill>
              </a:rPr>
              <a:t>Kepler’s Laws of Planetary Motion</a:t>
            </a:r>
            <a:r>
              <a:rPr lang="en-US" sz="3100" b="1" dirty="0">
                <a:solidFill>
                  <a:srgbClr val="FFFF00"/>
                </a:solidFill>
              </a:rPr>
              <a:t> (1609)</a:t>
            </a:r>
            <a:endParaRPr lang="en-US" b="1" dirty="0">
              <a:solidFill>
                <a:srgbClr val="FFFF00"/>
              </a:solidFill>
            </a:endParaRPr>
          </a:p>
        </p:txBody>
      </p:sp>
      <p:sp>
        <p:nvSpPr>
          <p:cNvPr id="5" name="Content Placeholder 2">
            <a:extLst>
              <a:ext uri="{FF2B5EF4-FFF2-40B4-BE49-F238E27FC236}">
                <a16:creationId xmlns:a16="http://schemas.microsoft.com/office/drawing/2014/main" id="{108E31CF-7E1A-7180-6AD1-DF4CAC4E24FC}"/>
              </a:ext>
            </a:extLst>
          </p:cNvPr>
          <p:cNvSpPr>
            <a:spLocks noGrp="1"/>
          </p:cNvSpPr>
          <p:nvPr>
            <p:ph idx="4294967295"/>
          </p:nvPr>
        </p:nvSpPr>
        <p:spPr>
          <a:xfrm>
            <a:off x="302559" y="1074462"/>
            <a:ext cx="7913593" cy="5592349"/>
          </a:xfrm>
        </p:spPr>
        <p:txBody>
          <a:bodyPr>
            <a:normAutofit lnSpcReduction="10000"/>
          </a:bodyPr>
          <a:lstStyle/>
          <a:p>
            <a:pPr marL="0" indent="0">
              <a:buNone/>
            </a:pPr>
            <a:r>
              <a:rPr lang="en-US" sz="2400" dirty="0">
                <a:solidFill>
                  <a:schemeClr val="bg1"/>
                </a:solidFill>
              </a:rPr>
              <a:t>1. The Law of Orbits: All planets move in </a:t>
            </a:r>
            <a:r>
              <a:rPr lang="en-US" sz="2400" u="sng" dirty="0">
                <a:solidFill>
                  <a:schemeClr val="bg1"/>
                </a:solidFill>
              </a:rPr>
              <a:t>elliptical</a:t>
            </a:r>
            <a:r>
              <a:rPr lang="en-US" sz="2400" dirty="0">
                <a:solidFill>
                  <a:schemeClr val="bg1"/>
                </a:solidFill>
              </a:rPr>
              <a:t> orbits, with the sun at one focus.</a:t>
            </a:r>
          </a:p>
          <a:p>
            <a:pPr marL="231775" lvl="1" indent="0">
              <a:buNone/>
            </a:pPr>
            <a:r>
              <a:rPr lang="en-US" sz="2800" b="1" dirty="0">
                <a:solidFill>
                  <a:srgbClr val="FFFF00"/>
                </a:solidFill>
              </a:rPr>
              <a:t>Orbits are </a:t>
            </a:r>
            <a:r>
              <a:rPr lang="en-US" sz="2800" b="1" u="sng" dirty="0">
                <a:solidFill>
                  <a:srgbClr val="FFFF00"/>
                </a:solidFill>
              </a:rPr>
              <a:t>not circles</a:t>
            </a:r>
            <a:r>
              <a:rPr lang="en-US" sz="2800" b="1" dirty="0">
                <a:solidFill>
                  <a:srgbClr val="FFFF00"/>
                </a:solidFill>
              </a:rPr>
              <a:t>, the Sun is not at the center of the orbit</a:t>
            </a:r>
          </a:p>
          <a:p>
            <a:pPr marL="0" indent="0">
              <a:buNone/>
            </a:pPr>
            <a:endParaRPr lang="en-US" sz="3200" dirty="0">
              <a:solidFill>
                <a:schemeClr val="bg1"/>
              </a:solidFill>
            </a:endParaRPr>
          </a:p>
          <a:p>
            <a:pPr marL="0" indent="0">
              <a:buNone/>
            </a:pPr>
            <a:r>
              <a:rPr lang="en-US" sz="2400" dirty="0">
                <a:solidFill>
                  <a:schemeClr val="bg1"/>
                </a:solidFill>
              </a:rPr>
              <a:t>2. The Law of Areas: A line that connects a planet to the sun sweeps out </a:t>
            </a:r>
            <a:r>
              <a:rPr lang="en-US" sz="2400" u="sng" dirty="0">
                <a:solidFill>
                  <a:schemeClr val="bg1"/>
                </a:solidFill>
              </a:rPr>
              <a:t>equal areas in equal times</a:t>
            </a:r>
            <a:r>
              <a:rPr lang="en-US" sz="2400" dirty="0">
                <a:solidFill>
                  <a:schemeClr val="bg1"/>
                </a:solidFill>
              </a:rPr>
              <a:t>. </a:t>
            </a:r>
          </a:p>
          <a:p>
            <a:pPr marL="231775" lvl="1" indent="0">
              <a:buNone/>
            </a:pPr>
            <a:r>
              <a:rPr lang="en-US" sz="2800" b="1" dirty="0">
                <a:solidFill>
                  <a:srgbClr val="FFFF00"/>
                </a:solidFill>
              </a:rPr>
              <a:t>Orbital </a:t>
            </a:r>
            <a:r>
              <a:rPr lang="en-US" sz="2800" b="1" u="sng" dirty="0">
                <a:solidFill>
                  <a:srgbClr val="FFFF00"/>
                </a:solidFill>
              </a:rPr>
              <a:t>speed changes</a:t>
            </a:r>
          </a:p>
          <a:p>
            <a:pPr marL="0" indent="0">
              <a:buNone/>
            </a:pPr>
            <a:endParaRPr lang="en-US" sz="3200" dirty="0">
              <a:solidFill>
                <a:schemeClr val="bg1"/>
              </a:solidFill>
            </a:endParaRPr>
          </a:p>
          <a:p>
            <a:pPr marL="0" indent="0">
              <a:buNone/>
            </a:pPr>
            <a:r>
              <a:rPr lang="en-US" sz="2400" dirty="0">
                <a:solidFill>
                  <a:schemeClr val="bg1"/>
                </a:solidFill>
              </a:rPr>
              <a:t>3. The Law of Periods: The square of the </a:t>
            </a:r>
            <a:r>
              <a:rPr lang="en-US" sz="2400" u="sng" dirty="0">
                <a:solidFill>
                  <a:schemeClr val="bg1"/>
                </a:solidFill>
              </a:rPr>
              <a:t>period</a:t>
            </a:r>
            <a:r>
              <a:rPr lang="en-US" sz="2400" dirty="0">
                <a:solidFill>
                  <a:schemeClr val="bg1"/>
                </a:solidFill>
              </a:rPr>
              <a:t> of any planet is proportional to the cube of the </a:t>
            </a:r>
            <a:r>
              <a:rPr lang="en-US" sz="2400" u="sng" dirty="0">
                <a:solidFill>
                  <a:schemeClr val="bg1"/>
                </a:solidFill>
              </a:rPr>
              <a:t>semimajor axis </a:t>
            </a:r>
            <a:r>
              <a:rPr lang="en-US" sz="2400" dirty="0">
                <a:solidFill>
                  <a:schemeClr val="bg1"/>
                </a:solidFill>
              </a:rPr>
              <a:t>of its orbit.</a:t>
            </a:r>
          </a:p>
          <a:p>
            <a:pPr marL="231775" lvl="1" indent="-6350">
              <a:spcBef>
                <a:spcPts val="1000"/>
              </a:spcBef>
              <a:buNone/>
            </a:pPr>
            <a:r>
              <a:rPr lang="en-US" sz="2800" b="1" dirty="0">
                <a:solidFill>
                  <a:srgbClr val="FFFF00"/>
                </a:solidFill>
              </a:rPr>
              <a:t>Time for one trip around depends on the </a:t>
            </a:r>
            <a:r>
              <a:rPr lang="en-US" sz="2800" b="1" u="sng" dirty="0">
                <a:solidFill>
                  <a:srgbClr val="FFFF00"/>
                </a:solidFill>
              </a:rPr>
              <a:t>distance between </a:t>
            </a:r>
            <a:r>
              <a:rPr lang="en-US" sz="2800" b="1" dirty="0">
                <a:solidFill>
                  <a:srgbClr val="FFFF00"/>
                </a:solidFill>
              </a:rPr>
              <a:t>the two objects</a:t>
            </a:r>
          </a:p>
          <a:p>
            <a:pPr marL="0" indent="0">
              <a:buNone/>
            </a:pPr>
            <a:endParaRPr lang="en-US" sz="3200" dirty="0">
              <a:solidFill>
                <a:schemeClr val="bg1"/>
              </a:solidFill>
            </a:endParaRPr>
          </a:p>
        </p:txBody>
      </p:sp>
      <p:pic>
        <p:nvPicPr>
          <p:cNvPr id="6" name="Picture 5">
            <a:extLst>
              <a:ext uri="{FF2B5EF4-FFF2-40B4-BE49-F238E27FC236}">
                <a16:creationId xmlns:a16="http://schemas.microsoft.com/office/drawing/2014/main" id="{8A9CFF1F-3067-EF14-50A4-5B6E543863B4}"/>
              </a:ext>
            </a:extLst>
          </p:cNvPr>
          <p:cNvPicPr>
            <a:picLocks noChangeAspect="1"/>
          </p:cNvPicPr>
          <p:nvPr/>
        </p:nvPicPr>
        <p:blipFill>
          <a:blip r:embed="rId3"/>
          <a:stretch>
            <a:fillRect/>
          </a:stretch>
        </p:blipFill>
        <p:spPr>
          <a:xfrm>
            <a:off x="8631133" y="2797742"/>
            <a:ext cx="2964821" cy="2220753"/>
          </a:xfrm>
          <a:prstGeom prst="rect">
            <a:avLst/>
          </a:prstGeom>
        </p:spPr>
      </p:pic>
      <p:pic>
        <p:nvPicPr>
          <p:cNvPr id="7" name="Picture 6">
            <a:extLst>
              <a:ext uri="{FF2B5EF4-FFF2-40B4-BE49-F238E27FC236}">
                <a16:creationId xmlns:a16="http://schemas.microsoft.com/office/drawing/2014/main" id="{472A4F56-5F7D-F1BB-64D9-DF4249A128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631133" y="882916"/>
            <a:ext cx="2964821" cy="2045873"/>
          </a:xfrm>
          <a:prstGeom prst="rect">
            <a:avLst/>
          </a:prstGeom>
        </p:spPr>
      </p:pic>
      <p:pic>
        <p:nvPicPr>
          <p:cNvPr id="8" name="Picture 7">
            <a:extLst>
              <a:ext uri="{FF2B5EF4-FFF2-40B4-BE49-F238E27FC236}">
                <a16:creationId xmlns:a16="http://schemas.microsoft.com/office/drawing/2014/main" id="{33D98753-2D1B-BA7C-3FE8-ECC40B6920A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629266" y="4736422"/>
            <a:ext cx="2966690" cy="1930389"/>
          </a:xfrm>
          <a:prstGeom prst="rect">
            <a:avLst/>
          </a:prstGeom>
        </p:spPr>
      </p:pic>
      <p:sp>
        <p:nvSpPr>
          <p:cNvPr id="2" name="TextBox 1">
            <a:extLst>
              <a:ext uri="{FF2B5EF4-FFF2-40B4-BE49-F238E27FC236}">
                <a16:creationId xmlns:a16="http://schemas.microsoft.com/office/drawing/2014/main" id="{415A37D5-A923-C76D-B4EB-025B0084FE7E}"/>
              </a:ext>
            </a:extLst>
          </p:cNvPr>
          <p:cNvSpPr txBox="1"/>
          <p:nvPr/>
        </p:nvSpPr>
        <p:spPr>
          <a:xfrm>
            <a:off x="7090127" y="6559321"/>
            <a:ext cx="1539139" cy="276999"/>
          </a:xfrm>
          <a:prstGeom prst="rect">
            <a:avLst/>
          </a:prstGeom>
          <a:noFill/>
        </p:spPr>
        <p:txBody>
          <a:bodyPr wrap="none" rtlCol="0">
            <a:spAutoFit/>
          </a:bodyPr>
          <a:lstStyle/>
          <a:p>
            <a:pPr algn="l"/>
            <a:r>
              <a:rPr lang="en-US" sz="1200" dirty="0">
                <a:solidFill>
                  <a:schemeClr val="bg1"/>
                </a:solidFill>
              </a:rPr>
              <a:t>Image ref: Wikipedia</a:t>
            </a:r>
          </a:p>
        </p:txBody>
      </p:sp>
    </p:spTree>
    <p:extLst>
      <p:ext uri="{BB962C8B-B14F-4D97-AF65-F5344CB8AC3E}">
        <p14:creationId xmlns:p14="http://schemas.microsoft.com/office/powerpoint/2010/main" val="2150756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24853-F82C-DB8F-E6B6-67BE926DD776}"/>
              </a:ext>
            </a:extLst>
          </p:cNvPr>
          <p:cNvSpPr txBox="1">
            <a:spLocks/>
          </p:cNvSpPr>
          <p:nvPr/>
        </p:nvSpPr>
        <p:spPr>
          <a:xfrm>
            <a:off x="2425699" y="137401"/>
            <a:ext cx="8191965" cy="638484"/>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FFFF00"/>
                </a:solidFill>
              </a:rPr>
              <a:t>The Ellipse</a:t>
            </a:r>
          </a:p>
        </p:txBody>
      </p:sp>
      <p:sp>
        <p:nvSpPr>
          <p:cNvPr id="3" name="TextBox 2">
            <a:extLst>
              <a:ext uri="{FF2B5EF4-FFF2-40B4-BE49-F238E27FC236}">
                <a16:creationId xmlns:a16="http://schemas.microsoft.com/office/drawing/2014/main" id="{F4EA63D7-03DE-BD11-666B-AE6FC063A262}"/>
              </a:ext>
            </a:extLst>
          </p:cNvPr>
          <p:cNvSpPr txBox="1"/>
          <p:nvPr/>
        </p:nvSpPr>
        <p:spPr>
          <a:xfrm>
            <a:off x="3319824" y="775885"/>
            <a:ext cx="6145337" cy="1077218"/>
          </a:xfrm>
          <a:prstGeom prst="rect">
            <a:avLst/>
          </a:prstGeom>
          <a:noFill/>
        </p:spPr>
        <p:txBody>
          <a:bodyPr wrap="none" rtlCol="0">
            <a:spAutoFit/>
          </a:bodyPr>
          <a:lstStyle/>
          <a:p>
            <a:r>
              <a:rPr lang="en-US" sz="3200" dirty="0">
                <a:solidFill>
                  <a:srgbClr val="FFFF00"/>
                </a:solidFill>
              </a:rPr>
              <a:t>8 years of study comes down to:</a:t>
            </a:r>
          </a:p>
          <a:p>
            <a:r>
              <a:rPr lang="en-US" sz="3200" dirty="0">
                <a:solidFill>
                  <a:srgbClr val="FFFF00"/>
                </a:solidFill>
              </a:rPr>
              <a:t>Two pushpins, string, and a pencil</a:t>
            </a:r>
          </a:p>
        </p:txBody>
      </p:sp>
      <p:pic>
        <p:nvPicPr>
          <p:cNvPr id="4" name="Picture 2">
            <a:extLst>
              <a:ext uri="{FF2B5EF4-FFF2-40B4-BE49-F238E27FC236}">
                <a16:creationId xmlns:a16="http://schemas.microsoft.com/office/drawing/2014/main" id="{1849DEB5-F5DE-BCA4-4FBE-3ABA20420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480" y="2053016"/>
            <a:ext cx="6726523" cy="42572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B5C2BE4-7673-858B-41D8-C625AE09F28E}"/>
              </a:ext>
            </a:extLst>
          </p:cNvPr>
          <p:cNvSpPr txBox="1"/>
          <p:nvPr/>
        </p:nvSpPr>
        <p:spPr>
          <a:xfrm>
            <a:off x="334884" y="2130949"/>
            <a:ext cx="3988638" cy="4031873"/>
          </a:xfrm>
          <a:prstGeom prst="rect">
            <a:avLst/>
          </a:prstGeom>
          <a:noFill/>
        </p:spPr>
        <p:txBody>
          <a:bodyPr wrap="square" rtlCol="0">
            <a:spAutoFit/>
          </a:bodyPr>
          <a:lstStyle/>
          <a:p>
            <a:r>
              <a:rPr lang="en-US" sz="3200" b="1" dirty="0">
                <a:solidFill>
                  <a:srgbClr val="FFFF00"/>
                </a:solidFill>
              </a:rPr>
              <a:t>Defined by:</a:t>
            </a:r>
          </a:p>
          <a:p>
            <a:pPr marL="228600" indent="-228600">
              <a:buFont typeface="Arial" panose="020B0604020202020204" pitchFamily="34" charset="0"/>
              <a:buChar char="•"/>
            </a:pPr>
            <a:r>
              <a:rPr lang="en-US" sz="3200" b="1" dirty="0">
                <a:solidFill>
                  <a:srgbClr val="FFFF00"/>
                </a:solidFill>
              </a:rPr>
              <a:t>Two foci</a:t>
            </a:r>
          </a:p>
          <a:p>
            <a:pPr marL="228600" indent="-228600">
              <a:buFont typeface="Arial" panose="020B0604020202020204" pitchFamily="34" charset="0"/>
              <a:buChar char="•"/>
            </a:pPr>
            <a:r>
              <a:rPr lang="en-US" sz="3200" b="1" dirty="0">
                <a:solidFill>
                  <a:srgbClr val="FFFF00"/>
                </a:solidFill>
              </a:rPr>
              <a:t>Length of the string</a:t>
            </a:r>
          </a:p>
          <a:p>
            <a:pPr marL="228600" indent="-228600">
              <a:buFont typeface="Arial" panose="020B0604020202020204" pitchFamily="34" charset="0"/>
              <a:buChar char="•"/>
            </a:pPr>
            <a:endParaRPr lang="en-US" sz="3200" b="1" dirty="0">
              <a:solidFill>
                <a:srgbClr val="FFFF00"/>
              </a:solidFill>
            </a:endParaRPr>
          </a:p>
          <a:p>
            <a:r>
              <a:rPr lang="en-US" sz="3200" b="1" dirty="0" err="1">
                <a:solidFill>
                  <a:srgbClr val="FFFF00"/>
                </a:solidFill>
              </a:rPr>
              <a:t>Mathmatics</a:t>
            </a:r>
            <a:r>
              <a:rPr lang="en-US" sz="3200" b="1" dirty="0">
                <a:solidFill>
                  <a:srgbClr val="FFFF00"/>
                </a:solidFill>
              </a:rPr>
              <a:t>:</a:t>
            </a:r>
          </a:p>
          <a:p>
            <a:pPr marL="233363" indent="-233363">
              <a:buFont typeface="Arial" panose="020B0604020202020204" pitchFamily="34" charset="0"/>
              <a:buChar char="•"/>
            </a:pPr>
            <a:r>
              <a:rPr lang="en-US" sz="3200" b="1" dirty="0">
                <a:solidFill>
                  <a:srgbClr val="FFFF00"/>
                </a:solidFill>
              </a:rPr>
              <a:t>Sum of distance from both points is the same </a:t>
            </a:r>
          </a:p>
        </p:txBody>
      </p:sp>
      <p:sp>
        <p:nvSpPr>
          <p:cNvPr id="6" name="TextBox 5">
            <a:extLst>
              <a:ext uri="{FF2B5EF4-FFF2-40B4-BE49-F238E27FC236}">
                <a16:creationId xmlns:a16="http://schemas.microsoft.com/office/drawing/2014/main" id="{FC81B0FD-C133-648B-AF89-CAB30608CD48}"/>
              </a:ext>
            </a:extLst>
          </p:cNvPr>
          <p:cNvSpPr txBox="1"/>
          <p:nvPr/>
        </p:nvSpPr>
        <p:spPr>
          <a:xfrm>
            <a:off x="10390542" y="6443600"/>
            <a:ext cx="1539139" cy="276999"/>
          </a:xfrm>
          <a:prstGeom prst="rect">
            <a:avLst/>
          </a:prstGeom>
          <a:noFill/>
        </p:spPr>
        <p:txBody>
          <a:bodyPr wrap="none" rtlCol="0">
            <a:spAutoFit/>
          </a:bodyPr>
          <a:lstStyle/>
          <a:p>
            <a:pPr algn="l"/>
            <a:r>
              <a:rPr lang="en-US" sz="1200" dirty="0">
                <a:solidFill>
                  <a:schemeClr val="bg1"/>
                </a:solidFill>
              </a:rPr>
              <a:t>Image ref: Wikipedia</a:t>
            </a:r>
          </a:p>
        </p:txBody>
      </p:sp>
    </p:spTree>
    <p:extLst>
      <p:ext uri="{BB962C8B-B14F-4D97-AF65-F5344CB8AC3E}">
        <p14:creationId xmlns:p14="http://schemas.microsoft.com/office/powerpoint/2010/main" val="2270585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D5E6E-6474-5062-C5E3-7BCBD023FF74}"/>
              </a:ext>
            </a:extLst>
          </p:cNvPr>
          <p:cNvSpPr>
            <a:spLocks noGrp="1"/>
          </p:cNvSpPr>
          <p:nvPr>
            <p:ph type="title"/>
          </p:nvPr>
        </p:nvSpPr>
        <p:spPr>
          <a:xfrm>
            <a:off x="797667" y="85853"/>
            <a:ext cx="10556132" cy="677154"/>
          </a:xfrm>
        </p:spPr>
        <p:txBody>
          <a:bodyPr>
            <a:noAutofit/>
          </a:bodyPr>
          <a:lstStyle/>
          <a:p>
            <a:r>
              <a:rPr lang="en-US" dirty="0"/>
              <a:t>Ellipse Measurements for Orbital Parameters</a:t>
            </a:r>
          </a:p>
        </p:txBody>
      </p:sp>
      <p:sp>
        <p:nvSpPr>
          <p:cNvPr id="20" name="TextBox 19">
            <a:extLst>
              <a:ext uri="{FF2B5EF4-FFF2-40B4-BE49-F238E27FC236}">
                <a16:creationId xmlns:a16="http://schemas.microsoft.com/office/drawing/2014/main" id="{B67CF4D0-8756-979E-38A2-9A51C96AFFE0}"/>
              </a:ext>
            </a:extLst>
          </p:cNvPr>
          <p:cNvSpPr txBox="1"/>
          <p:nvPr/>
        </p:nvSpPr>
        <p:spPr>
          <a:xfrm>
            <a:off x="7374081" y="987799"/>
            <a:ext cx="4379148" cy="1877437"/>
          </a:xfrm>
          <a:prstGeom prst="rect">
            <a:avLst/>
          </a:prstGeom>
          <a:solidFill>
            <a:schemeClr val="bg1"/>
          </a:solidFill>
        </p:spPr>
        <p:txBody>
          <a:bodyPr wrap="none" rtlCol="0">
            <a:spAutoFit/>
          </a:bodyPr>
          <a:lstStyle/>
          <a:p>
            <a:r>
              <a:rPr lang="en-US" sz="2800" b="1" dirty="0">
                <a:solidFill>
                  <a:srgbClr val="FF0000"/>
                </a:solidFill>
              </a:rPr>
              <a:t>a</a:t>
            </a:r>
            <a:r>
              <a:rPr lang="en-US" sz="2800" dirty="0">
                <a:solidFill>
                  <a:srgbClr val="FF0000"/>
                </a:solidFill>
              </a:rPr>
              <a:t> - Semi-</a:t>
            </a:r>
            <a:r>
              <a:rPr lang="en-US" sz="2800" u="sng" dirty="0">
                <a:solidFill>
                  <a:srgbClr val="FF0000"/>
                </a:solidFill>
              </a:rPr>
              <a:t>major</a:t>
            </a:r>
            <a:r>
              <a:rPr lang="en-US" sz="2800" dirty="0">
                <a:solidFill>
                  <a:srgbClr val="FF0000"/>
                </a:solidFill>
              </a:rPr>
              <a:t> axis </a:t>
            </a:r>
          </a:p>
          <a:p>
            <a:r>
              <a:rPr lang="en-US" sz="2800" dirty="0"/>
              <a:t>b – Semi-</a:t>
            </a:r>
            <a:r>
              <a:rPr lang="en-US" sz="2800" u="sng" dirty="0"/>
              <a:t>minor</a:t>
            </a:r>
            <a:r>
              <a:rPr lang="en-US" sz="2800" dirty="0"/>
              <a:t> axis</a:t>
            </a:r>
          </a:p>
          <a:p>
            <a:r>
              <a:rPr lang="en-US" sz="2800" dirty="0"/>
              <a:t>c – Focus to middle of ellipse</a:t>
            </a:r>
          </a:p>
          <a:p>
            <a:r>
              <a:rPr lang="en-US" sz="2800" b="1" dirty="0">
                <a:solidFill>
                  <a:srgbClr val="FF0000"/>
                </a:solidFill>
              </a:rPr>
              <a:t>e</a:t>
            </a:r>
            <a:r>
              <a:rPr lang="en-US" sz="2800" dirty="0">
                <a:solidFill>
                  <a:srgbClr val="FF0000"/>
                </a:solidFill>
              </a:rPr>
              <a:t> – Eccentricity </a:t>
            </a:r>
            <a:r>
              <a:rPr lang="en-US" sz="2800" dirty="0"/>
              <a:t>= </a:t>
            </a:r>
            <a:r>
              <a:rPr lang="en-US" sz="3200" b="1" dirty="0">
                <a:solidFill>
                  <a:srgbClr val="FF0000"/>
                </a:solidFill>
              </a:rPr>
              <a:t>c/a</a:t>
            </a:r>
            <a:endParaRPr lang="en-US" sz="2800" b="1" dirty="0">
              <a:solidFill>
                <a:srgbClr val="FF0000"/>
              </a:solidFill>
            </a:endParaRPr>
          </a:p>
        </p:txBody>
      </p:sp>
      <p:grpSp>
        <p:nvGrpSpPr>
          <p:cNvPr id="8" name="Group 7">
            <a:extLst>
              <a:ext uri="{FF2B5EF4-FFF2-40B4-BE49-F238E27FC236}">
                <a16:creationId xmlns:a16="http://schemas.microsoft.com/office/drawing/2014/main" id="{2567A893-F428-FC79-69DE-71CF3BFA2393}"/>
              </a:ext>
            </a:extLst>
          </p:cNvPr>
          <p:cNvGrpSpPr/>
          <p:nvPr/>
        </p:nvGrpSpPr>
        <p:grpSpPr>
          <a:xfrm>
            <a:off x="477255" y="1999397"/>
            <a:ext cx="6896826" cy="3522531"/>
            <a:chOff x="1156393" y="3249616"/>
            <a:chExt cx="6896826" cy="3522531"/>
          </a:xfrm>
        </p:grpSpPr>
        <p:sp>
          <p:nvSpPr>
            <p:cNvPr id="4" name="Oval 3">
              <a:extLst>
                <a:ext uri="{FF2B5EF4-FFF2-40B4-BE49-F238E27FC236}">
                  <a16:creationId xmlns:a16="http://schemas.microsoft.com/office/drawing/2014/main" id="{69D3D344-DA30-321A-1EA4-68DDA334A637}"/>
                </a:ext>
              </a:extLst>
            </p:cNvPr>
            <p:cNvSpPr/>
            <p:nvPr/>
          </p:nvSpPr>
          <p:spPr>
            <a:xfrm>
              <a:off x="1156393" y="3249616"/>
              <a:ext cx="6896826" cy="3522531"/>
            </a:xfrm>
            <a:prstGeom prst="ellipse">
              <a:avLst/>
            </a:prstGeom>
            <a:solidFill>
              <a:schemeClr val="bg1"/>
            </a:solidFill>
            <a:ln w="698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a:t>a</a:t>
              </a:r>
              <a:endParaRPr lang="en-US" sz="1800" dirty="0"/>
            </a:p>
          </p:txBody>
        </p:sp>
        <p:cxnSp>
          <p:nvCxnSpPr>
            <p:cNvPr id="10" name="Straight Connector 9">
              <a:extLst>
                <a:ext uri="{FF2B5EF4-FFF2-40B4-BE49-F238E27FC236}">
                  <a16:creationId xmlns:a16="http://schemas.microsoft.com/office/drawing/2014/main" id="{32274DE9-EA53-8AC5-0C9F-87758FC939FB}"/>
                </a:ext>
              </a:extLst>
            </p:cNvPr>
            <p:cNvCxnSpPr>
              <a:cxnSpLocks/>
              <a:stCxn id="4" idx="0"/>
              <a:endCxn id="4" idx="4"/>
            </p:cNvCxnSpPr>
            <p:nvPr/>
          </p:nvCxnSpPr>
          <p:spPr>
            <a:xfrm>
              <a:off x="4604806" y="3249616"/>
              <a:ext cx="0" cy="352253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F13F005-0889-3283-6B8C-C7F4E8594289}"/>
                </a:ext>
              </a:extLst>
            </p:cNvPr>
            <p:cNvCxnSpPr>
              <a:cxnSpLocks/>
              <a:stCxn id="4" idx="2"/>
              <a:endCxn id="4" idx="6"/>
            </p:cNvCxnSpPr>
            <p:nvPr/>
          </p:nvCxnSpPr>
          <p:spPr>
            <a:xfrm>
              <a:off x="1156393" y="5010882"/>
              <a:ext cx="6896826"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B8EE44D0-C859-1515-44E6-049128FCB679}"/>
                </a:ext>
              </a:extLst>
            </p:cNvPr>
            <p:cNvSpPr/>
            <p:nvPr/>
          </p:nvSpPr>
          <p:spPr>
            <a:xfrm>
              <a:off x="3426181" y="4923335"/>
              <a:ext cx="175092" cy="1750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2371A67-920F-5CC1-2A23-3221BBA89DF9}"/>
                </a:ext>
              </a:extLst>
            </p:cNvPr>
            <p:cNvSpPr/>
            <p:nvPr/>
          </p:nvSpPr>
          <p:spPr>
            <a:xfrm>
              <a:off x="5608340" y="4923335"/>
              <a:ext cx="175092" cy="1750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B4362A8-8A1D-809B-023E-2D90A4C224CD}"/>
                </a:ext>
              </a:extLst>
            </p:cNvPr>
            <p:cNvSpPr txBox="1"/>
            <p:nvPr/>
          </p:nvSpPr>
          <p:spPr>
            <a:xfrm>
              <a:off x="2385275" y="4198263"/>
              <a:ext cx="439544" cy="646331"/>
            </a:xfrm>
            <a:prstGeom prst="rect">
              <a:avLst/>
            </a:prstGeom>
            <a:noFill/>
          </p:spPr>
          <p:txBody>
            <a:bodyPr wrap="none" rtlCol="0">
              <a:spAutoFit/>
            </a:bodyPr>
            <a:lstStyle/>
            <a:p>
              <a:r>
                <a:rPr lang="en-US" sz="3600" b="1" dirty="0">
                  <a:solidFill>
                    <a:srgbClr val="FF0000"/>
                  </a:solidFill>
                </a:rPr>
                <a:t>a</a:t>
              </a:r>
            </a:p>
          </p:txBody>
        </p:sp>
        <p:cxnSp>
          <p:nvCxnSpPr>
            <p:cNvPr id="27" name="Straight Arrow Connector 26">
              <a:extLst>
                <a:ext uri="{FF2B5EF4-FFF2-40B4-BE49-F238E27FC236}">
                  <a16:creationId xmlns:a16="http://schemas.microsoft.com/office/drawing/2014/main" id="{CA2F919D-52CE-F470-523A-7EA1916C7D0E}"/>
                </a:ext>
              </a:extLst>
            </p:cNvPr>
            <p:cNvCxnSpPr>
              <a:cxnSpLocks/>
            </p:cNvCxnSpPr>
            <p:nvPr/>
          </p:nvCxnSpPr>
          <p:spPr>
            <a:xfrm>
              <a:off x="2796412" y="4563157"/>
              <a:ext cx="1808394" cy="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949A5300-1C1B-3644-2D55-4B62C7223B7B}"/>
                </a:ext>
              </a:extLst>
            </p:cNvPr>
            <p:cNvCxnSpPr>
              <a:cxnSpLocks/>
            </p:cNvCxnSpPr>
            <p:nvPr/>
          </p:nvCxnSpPr>
          <p:spPr>
            <a:xfrm flipH="1">
              <a:off x="1156393" y="4537721"/>
              <a:ext cx="1264595" cy="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626A90BE-378B-547C-F877-3399E7484CFC}"/>
                </a:ext>
              </a:extLst>
            </p:cNvPr>
            <p:cNvCxnSpPr/>
            <p:nvPr/>
          </p:nvCxnSpPr>
          <p:spPr>
            <a:xfrm>
              <a:off x="1156393" y="3249616"/>
              <a:ext cx="0" cy="3440013"/>
            </a:xfrm>
            <a:prstGeom prst="line">
              <a:avLst/>
            </a:prstGeom>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539A5CDD-A33C-527C-8B14-AC003FC1FE9E}"/>
                </a:ext>
              </a:extLst>
            </p:cNvPr>
            <p:cNvSpPr txBox="1"/>
            <p:nvPr/>
          </p:nvSpPr>
          <p:spPr>
            <a:xfrm>
              <a:off x="3787142" y="5152875"/>
              <a:ext cx="437940" cy="646331"/>
            </a:xfrm>
            <a:prstGeom prst="rect">
              <a:avLst/>
            </a:prstGeom>
            <a:noFill/>
          </p:spPr>
          <p:txBody>
            <a:bodyPr wrap="none" rtlCol="0">
              <a:spAutoFit/>
            </a:bodyPr>
            <a:lstStyle/>
            <a:p>
              <a:r>
                <a:rPr lang="en-US" sz="3600" b="1" dirty="0">
                  <a:solidFill>
                    <a:srgbClr val="FF0000"/>
                  </a:solidFill>
                </a:rPr>
                <a:t>c</a:t>
              </a:r>
            </a:p>
          </p:txBody>
        </p:sp>
        <p:cxnSp>
          <p:nvCxnSpPr>
            <p:cNvPr id="42" name="Straight Connector 41">
              <a:extLst>
                <a:ext uri="{FF2B5EF4-FFF2-40B4-BE49-F238E27FC236}">
                  <a16:creationId xmlns:a16="http://schemas.microsoft.com/office/drawing/2014/main" id="{EB3B4F49-7A87-EDF6-524D-E721EEE34134}"/>
                </a:ext>
              </a:extLst>
            </p:cNvPr>
            <p:cNvCxnSpPr/>
            <p:nvPr/>
          </p:nvCxnSpPr>
          <p:spPr>
            <a:xfrm>
              <a:off x="3513727" y="5230480"/>
              <a:ext cx="0" cy="525294"/>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88E1345A-4BC0-70C4-2921-788C727B6306}"/>
                </a:ext>
              </a:extLst>
            </p:cNvPr>
            <p:cNvCxnSpPr/>
            <p:nvPr/>
          </p:nvCxnSpPr>
          <p:spPr>
            <a:xfrm flipH="1">
              <a:off x="3512897" y="5509340"/>
              <a:ext cx="314885" cy="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9051B971-6B7F-97BF-8E12-88D127285CF8}"/>
                </a:ext>
              </a:extLst>
            </p:cNvPr>
            <p:cNvCxnSpPr>
              <a:cxnSpLocks/>
            </p:cNvCxnSpPr>
            <p:nvPr/>
          </p:nvCxnSpPr>
          <p:spPr>
            <a:xfrm>
              <a:off x="4186043" y="5509340"/>
              <a:ext cx="418763" cy="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C8F88D31-842F-D720-7945-DF6F89BA2AB1}"/>
                </a:ext>
              </a:extLst>
            </p:cNvPr>
            <p:cNvSpPr txBox="1"/>
            <p:nvPr/>
          </p:nvSpPr>
          <p:spPr>
            <a:xfrm>
              <a:off x="4736966" y="3964442"/>
              <a:ext cx="559076" cy="523220"/>
            </a:xfrm>
            <a:prstGeom prst="rect">
              <a:avLst/>
            </a:prstGeom>
            <a:noFill/>
          </p:spPr>
          <p:txBody>
            <a:bodyPr wrap="square">
              <a:spAutoFit/>
            </a:bodyPr>
            <a:lstStyle/>
            <a:p>
              <a:pPr algn="ctr"/>
              <a:r>
                <a:rPr lang="en-US" sz="2800" dirty="0"/>
                <a:t>b</a:t>
              </a:r>
              <a:endParaRPr lang="en-US" sz="1800" dirty="0"/>
            </a:p>
          </p:txBody>
        </p:sp>
        <p:cxnSp>
          <p:nvCxnSpPr>
            <p:cNvPr id="9" name="Straight Arrow Connector 8">
              <a:extLst>
                <a:ext uri="{FF2B5EF4-FFF2-40B4-BE49-F238E27FC236}">
                  <a16:creationId xmlns:a16="http://schemas.microsoft.com/office/drawing/2014/main" id="{C2EE9A83-1BC9-60D2-9F91-DED5022F5CD1}"/>
                </a:ext>
              </a:extLst>
            </p:cNvPr>
            <p:cNvCxnSpPr>
              <a:cxnSpLocks/>
            </p:cNvCxnSpPr>
            <p:nvPr/>
          </p:nvCxnSpPr>
          <p:spPr>
            <a:xfrm flipV="1">
              <a:off x="4970170" y="3249616"/>
              <a:ext cx="0" cy="747997"/>
            </a:xfrm>
            <a:prstGeom prst="straightConnector1">
              <a:avLst/>
            </a:prstGeom>
            <a:ln>
              <a:solidFill>
                <a:schemeClr val="tx1">
                  <a:lumMod val="95000"/>
                  <a:lumOff val="5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AF8476FF-3794-19F2-2D2D-27DA8F46C464}"/>
                </a:ext>
              </a:extLst>
            </p:cNvPr>
            <p:cNvCxnSpPr>
              <a:cxnSpLocks/>
            </p:cNvCxnSpPr>
            <p:nvPr/>
          </p:nvCxnSpPr>
          <p:spPr>
            <a:xfrm>
              <a:off x="5004246" y="4537721"/>
              <a:ext cx="12258" cy="473161"/>
            </a:xfrm>
            <a:prstGeom prst="straightConnector1">
              <a:avLst/>
            </a:prstGeom>
            <a:ln>
              <a:solidFill>
                <a:schemeClr val="tx1">
                  <a:lumMod val="95000"/>
                  <a:lumOff val="5000"/>
                </a:schemeClr>
              </a:solidFill>
              <a:tailEnd type="triangle" w="lg" len="lg"/>
            </a:ln>
          </p:spPr>
          <p:style>
            <a:lnRef idx="2">
              <a:schemeClr val="accent1"/>
            </a:lnRef>
            <a:fillRef idx="0">
              <a:schemeClr val="accent1"/>
            </a:fillRef>
            <a:effectRef idx="1">
              <a:schemeClr val="accent1"/>
            </a:effectRef>
            <a:fontRef idx="minor">
              <a:schemeClr val="tx1"/>
            </a:fontRef>
          </p:style>
        </p:cxnSp>
      </p:grpSp>
      <p:sp>
        <p:nvSpPr>
          <p:cNvPr id="32" name="TextBox 31">
            <a:extLst>
              <a:ext uri="{FF2B5EF4-FFF2-40B4-BE49-F238E27FC236}">
                <a16:creationId xmlns:a16="http://schemas.microsoft.com/office/drawing/2014/main" id="{747CFD69-DA32-D3AE-9197-DB8ADD3CDF6F}"/>
              </a:ext>
            </a:extLst>
          </p:cNvPr>
          <p:cNvSpPr txBox="1"/>
          <p:nvPr/>
        </p:nvSpPr>
        <p:spPr>
          <a:xfrm>
            <a:off x="7515509" y="4136933"/>
            <a:ext cx="4008853" cy="1754326"/>
          </a:xfrm>
          <a:prstGeom prst="rect">
            <a:avLst/>
          </a:prstGeom>
          <a:noFill/>
        </p:spPr>
        <p:txBody>
          <a:bodyPr wrap="square" rtlCol="0">
            <a:spAutoFit/>
          </a:bodyPr>
          <a:lstStyle/>
          <a:p>
            <a:pPr algn="l"/>
            <a:r>
              <a:rPr lang="en-US" sz="3600" b="1" dirty="0">
                <a:solidFill>
                  <a:srgbClr val="FFFF00"/>
                </a:solidFill>
              </a:rPr>
              <a:t>Eccentricity</a:t>
            </a:r>
          </a:p>
          <a:p>
            <a:pPr algn="l"/>
            <a:r>
              <a:rPr lang="en-US" sz="3600" b="1" dirty="0">
                <a:solidFill>
                  <a:srgbClr val="FFFF00"/>
                </a:solidFill>
                <a:sym typeface="Wingdings" panose="05000000000000000000" pitchFamily="2" charset="2"/>
              </a:rPr>
              <a:t> Circle	e = 0</a:t>
            </a:r>
          </a:p>
          <a:p>
            <a:pPr algn="l"/>
            <a:r>
              <a:rPr lang="en-US" sz="3600" b="1" dirty="0">
                <a:solidFill>
                  <a:srgbClr val="FFFF00"/>
                </a:solidFill>
                <a:sym typeface="Wingdings" panose="05000000000000000000" pitchFamily="2" charset="2"/>
              </a:rPr>
              <a:t> Ellipse	0 &lt; e &lt; 1</a:t>
            </a:r>
            <a:endParaRPr lang="en-US" sz="3600" b="1" dirty="0">
              <a:solidFill>
                <a:srgbClr val="FFFF00"/>
              </a:solidFill>
            </a:endParaRPr>
          </a:p>
        </p:txBody>
      </p:sp>
    </p:spTree>
    <p:extLst>
      <p:ext uri="{BB962C8B-B14F-4D97-AF65-F5344CB8AC3E}">
        <p14:creationId xmlns:p14="http://schemas.microsoft.com/office/powerpoint/2010/main" val="892081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FC8D1-1800-70D6-A143-784AD510B9BC}"/>
              </a:ext>
            </a:extLst>
          </p:cNvPr>
          <p:cNvSpPr>
            <a:spLocks noGrp="1"/>
          </p:cNvSpPr>
          <p:nvPr>
            <p:ph type="title"/>
          </p:nvPr>
        </p:nvSpPr>
        <p:spPr/>
        <p:txBody>
          <a:bodyPr/>
          <a:lstStyle/>
          <a:p>
            <a:r>
              <a:rPr lang="en-US" dirty="0"/>
              <a:t>Eccentricity (e)</a:t>
            </a:r>
            <a:r>
              <a:rPr lang="en-US" sz="2800" dirty="0">
                <a:solidFill>
                  <a:schemeClr val="bg1"/>
                </a:solidFill>
              </a:rPr>
              <a:t> </a:t>
            </a:r>
            <a:r>
              <a:rPr lang="en-US" sz="2800" b="0" i="0" dirty="0">
                <a:solidFill>
                  <a:schemeClr val="bg1"/>
                </a:solidFill>
                <a:effectLst/>
                <a:highlight>
                  <a:srgbClr val="282828"/>
                </a:highlight>
                <a:latin typeface="DDG_ProximaNova"/>
              </a:rPr>
              <a:t>/</a:t>
            </a:r>
            <a:r>
              <a:rPr lang="en-US" sz="2800" b="0" i="0" dirty="0" err="1">
                <a:solidFill>
                  <a:schemeClr val="bg1"/>
                </a:solidFill>
                <a:effectLst/>
                <a:highlight>
                  <a:srgbClr val="282828"/>
                </a:highlight>
                <a:latin typeface="DDG_ProximaNova"/>
              </a:rPr>
              <a:t>ĕk″sĕn-trĭs′ĭ-tē</a:t>
            </a:r>
            <a:r>
              <a:rPr lang="en-US" sz="2800" b="0" i="0" dirty="0">
                <a:solidFill>
                  <a:schemeClr val="bg1"/>
                </a:solidFill>
                <a:effectLst/>
                <a:highlight>
                  <a:srgbClr val="282828"/>
                </a:highlight>
                <a:latin typeface="DDG_ProximaNova"/>
              </a:rPr>
              <a:t>/</a:t>
            </a:r>
            <a:endParaRPr lang="en-US" dirty="0">
              <a:solidFill>
                <a:schemeClr val="bg1"/>
              </a:solidFill>
            </a:endParaRPr>
          </a:p>
        </p:txBody>
      </p:sp>
      <p:pic>
        <p:nvPicPr>
          <p:cNvPr id="1026" name="Picture 2" descr="Diagram showing eccentricity.">
            <a:extLst>
              <a:ext uri="{FF2B5EF4-FFF2-40B4-BE49-F238E27FC236}">
                <a16:creationId xmlns:a16="http://schemas.microsoft.com/office/drawing/2014/main" id="{CF8A399D-EC91-1ABE-3F6E-0842F3DA15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811" y="965431"/>
            <a:ext cx="9039697" cy="46936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5A4894E-E5EA-50A7-20AB-5FFE4187CDB2}"/>
              </a:ext>
            </a:extLst>
          </p:cNvPr>
          <p:cNvSpPr txBox="1"/>
          <p:nvPr/>
        </p:nvSpPr>
        <p:spPr>
          <a:xfrm>
            <a:off x="10390542" y="6443600"/>
            <a:ext cx="1669560" cy="276999"/>
          </a:xfrm>
          <a:prstGeom prst="rect">
            <a:avLst/>
          </a:prstGeom>
          <a:noFill/>
        </p:spPr>
        <p:txBody>
          <a:bodyPr wrap="none" rtlCol="0">
            <a:spAutoFit/>
          </a:bodyPr>
          <a:lstStyle/>
          <a:p>
            <a:pPr algn="l"/>
            <a:r>
              <a:rPr lang="en-US" sz="1200" dirty="0">
                <a:solidFill>
                  <a:schemeClr val="bg1"/>
                </a:solidFill>
              </a:rPr>
              <a:t>Image ref: NASA GSFC</a:t>
            </a:r>
          </a:p>
        </p:txBody>
      </p:sp>
      <p:sp>
        <p:nvSpPr>
          <p:cNvPr id="3" name="TextBox 2">
            <a:extLst>
              <a:ext uri="{FF2B5EF4-FFF2-40B4-BE49-F238E27FC236}">
                <a16:creationId xmlns:a16="http://schemas.microsoft.com/office/drawing/2014/main" id="{0F7189B6-7369-524B-18C7-AE2D7F705B43}"/>
              </a:ext>
            </a:extLst>
          </p:cNvPr>
          <p:cNvSpPr txBox="1"/>
          <p:nvPr/>
        </p:nvSpPr>
        <p:spPr>
          <a:xfrm>
            <a:off x="2265680" y="5920380"/>
            <a:ext cx="6989414" cy="523220"/>
          </a:xfrm>
          <a:prstGeom prst="rect">
            <a:avLst/>
          </a:prstGeom>
          <a:noFill/>
        </p:spPr>
        <p:txBody>
          <a:bodyPr wrap="none" rtlCol="0">
            <a:spAutoFit/>
          </a:bodyPr>
          <a:lstStyle/>
          <a:p>
            <a:pPr algn="l"/>
            <a:r>
              <a:rPr lang="en-US" sz="2800" b="1" dirty="0">
                <a:solidFill>
                  <a:srgbClr val="FFFF00"/>
                </a:solidFill>
              </a:rPr>
              <a:t>Eccentricity defines the shape of the orbit</a:t>
            </a:r>
          </a:p>
        </p:txBody>
      </p:sp>
    </p:spTree>
    <p:extLst>
      <p:ext uri="{BB962C8B-B14F-4D97-AF65-F5344CB8AC3E}">
        <p14:creationId xmlns:p14="http://schemas.microsoft.com/office/powerpoint/2010/main" val="1272371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0BE7C-CD04-2DE5-1061-0C0541CFAD58}"/>
              </a:ext>
            </a:extLst>
          </p:cNvPr>
          <p:cNvSpPr>
            <a:spLocks noGrp="1"/>
          </p:cNvSpPr>
          <p:nvPr>
            <p:ph type="title"/>
          </p:nvPr>
        </p:nvSpPr>
        <p:spPr/>
        <p:txBody>
          <a:bodyPr>
            <a:normAutofit fontScale="90000"/>
          </a:bodyPr>
          <a:lstStyle/>
          <a:p>
            <a:r>
              <a:rPr lang="en-US" dirty="0"/>
              <a:t>Satellite Motion and the Ellipse</a:t>
            </a:r>
          </a:p>
        </p:txBody>
      </p:sp>
      <p:pic>
        <p:nvPicPr>
          <p:cNvPr id="2050" name="Picture 2" descr="GOES 12 satellite image showing earth on March 25, 2010. Original from ...">
            <a:extLst>
              <a:ext uri="{FF2B5EF4-FFF2-40B4-BE49-F238E27FC236}">
                <a16:creationId xmlns:a16="http://schemas.microsoft.com/office/drawing/2014/main" id="{45DDB098-820B-FCA7-D1D6-0CE52BC57A6F}"/>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972857" y="3322291"/>
            <a:ext cx="1416844" cy="142875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6437C437-FEDF-4DB6-F28D-65EEDDD002D5}"/>
              </a:ext>
            </a:extLst>
          </p:cNvPr>
          <p:cNvSpPr/>
          <p:nvPr/>
        </p:nvSpPr>
        <p:spPr>
          <a:xfrm>
            <a:off x="7998647" y="3909181"/>
            <a:ext cx="214008" cy="214008"/>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DDF973C-C7B2-7E22-2C38-C6BB66063130}"/>
              </a:ext>
            </a:extLst>
          </p:cNvPr>
          <p:cNvSpPr/>
          <p:nvPr/>
        </p:nvSpPr>
        <p:spPr>
          <a:xfrm>
            <a:off x="2719449" y="2331361"/>
            <a:ext cx="7140167" cy="3725280"/>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Satellite with solid fill">
            <a:extLst>
              <a:ext uri="{FF2B5EF4-FFF2-40B4-BE49-F238E27FC236}">
                <a16:creationId xmlns:a16="http://schemas.microsoft.com/office/drawing/2014/main" id="{C526DBE0-2215-EBFF-B223-DFA6F5DFC8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71264" y="2148059"/>
            <a:ext cx="914400" cy="914400"/>
          </a:xfrm>
          <a:prstGeom prst="rect">
            <a:avLst/>
          </a:prstGeom>
        </p:spPr>
      </p:pic>
      <p:sp>
        <p:nvSpPr>
          <p:cNvPr id="3" name="TextBox 2">
            <a:extLst>
              <a:ext uri="{FF2B5EF4-FFF2-40B4-BE49-F238E27FC236}">
                <a16:creationId xmlns:a16="http://schemas.microsoft.com/office/drawing/2014/main" id="{426D578F-999F-8161-B83C-3E487515D267}"/>
              </a:ext>
            </a:extLst>
          </p:cNvPr>
          <p:cNvSpPr txBox="1"/>
          <p:nvPr/>
        </p:nvSpPr>
        <p:spPr>
          <a:xfrm>
            <a:off x="378414" y="1142999"/>
            <a:ext cx="4238533" cy="954107"/>
          </a:xfrm>
          <a:prstGeom prst="rect">
            <a:avLst/>
          </a:prstGeom>
          <a:noFill/>
        </p:spPr>
        <p:txBody>
          <a:bodyPr wrap="none" rtlCol="0">
            <a:spAutoFit/>
          </a:bodyPr>
          <a:lstStyle/>
          <a:p>
            <a:pPr algn="l"/>
            <a:r>
              <a:rPr lang="en-US" sz="2800" b="1" dirty="0">
                <a:solidFill>
                  <a:srgbClr val="FFFF00"/>
                </a:solidFill>
              </a:rPr>
              <a:t>Focus 1: Gravitational body</a:t>
            </a:r>
          </a:p>
          <a:p>
            <a:pPr algn="l"/>
            <a:r>
              <a:rPr lang="en-US" sz="2800" b="1" dirty="0">
                <a:solidFill>
                  <a:srgbClr val="FFFF00"/>
                </a:solidFill>
              </a:rPr>
              <a:t>Focus 2: “Phantom” point</a:t>
            </a:r>
          </a:p>
        </p:txBody>
      </p:sp>
    </p:spTree>
    <p:extLst>
      <p:ext uri="{BB962C8B-B14F-4D97-AF65-F5344CB8AC3E}">
        <p14:creationId xmlns:p14="http://schemas.microsoft.com/office/powerpoint/2010/main" val="200587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4BD23-3015-E827-0127-1D33FCDBB0BC}"/>
              </a:ext>
            </a:extLst>
          </p:cNvPr>
          <p:cNvSpPr>
            <a:spLocks noGrp="1"/>
          </p:cNvSpPr>
          <p:nvPr>
            <p:ph type="title"/>
          </p:nvPr>
        </p:nvSpPr>
        <p:spPr>
          <a:xfrm>
            <a:off x="838200" y="77203"/>
            <a:ext cx="10515600" cy="549274"/>
          </a:xfrm>
        </p:spPr>
        <p:txBody>
          <a:bodyPr/>
          <a:lstStyle/>
          <a:p>
            <a:r>
              <a:rPr lang="en-US" dirty="0"/>
              <a:t>Orbital Plane</a:t>
            </a:r>
          </a:p>
        </p:txBody>
      </p:sp>
      <p:sp>
        <p:nvSpPr>
          <p:cNvPr id="3" name="TextBox 2">
            <a:extLst>
              <a:ext uri="{FF2B5EF4-FFF2-40B4-BE49-F238E27FC236}">
                <a16:creationId xmlns:a16="http://schemas.microsoft.com/office/drawing/2014/main" id="{CC297DA7-E905-17AC-FAD4-B4ADAECA53E2}"/>
              </a:ext>
            </a:extLst>
          </p:cNvPr>
          <p:cNvSpPr txBox="1"/>
          <p:nvPr/>
        </p:nvSpPr>
        <p:spPr>
          <a:xfrm>
            <a:off x="1948447" y="5909388"/>
            <a:ext cx="6963958" cy="523220"/>
          </a:xfrm>
          <a:prstGeom prst="rect">
            <a:avLst/>
          </a:prstGeom>
          <a:noFill/>
        </p:spPr>
        <p:txBody>
          <a:bodyPr wrap="none" rtlCol="0">
            <a:spAutoFit/>
          </a:bodyPr>
          <a:lstStyle/>
          <a:p>
            <a:r>
              <a:rPr lang="en-US" sz="2800" b="1" dirty="0">
                <a:solidFill>
                  <a:srgbClr val="FFFF00"/>
                </a:solidFill>
              </a:rPr>
              <a:t>Elliptical orbits lie in a flat 2D surface: a plane</a:t>
            </a:r>
          </a:p>
        </p:txBody>
      </p:sp>
      <p:grpSp>
        <p:nvGrpSpPr>
          <p:cNvPr id="9" name="Group 8">
            <a:extLst>
              <a:ext uri="{FF2B5EF4-FFF2-40B4-BE49-F238E27FC236}">
                <a16:creationId xmlns:a16="http://schemas.microsoft.com/office/drawing/2014/main" id="{BDFF7A82-53FB-425C-BCF3-E55A6F434F43}"/>
              </a:ext>
            </a:extLst>
          </p:cNvPr>
          <p:cNvGrpSpPr/>
          <p:nvPr/>
        </p:nvGrpSpPr>
        <p:grpSpPr>
          <a:xfrm>
            <a:off x="3336787" y="1085239"/>
            <a:ext cx="5518425" cy="4365386"/>
            <a:chOff x="3320912" y="2137014"/>
            <a:chExt cx="5123593" cy="3905441"/>
          </a:xfrm>
        </p:grpSpPr>
        <p:sp>
          <p:nvSpPr>
            <p:cNvPr id="6" name="Parallelogram 5">
              <a:extLst>
                <a:ext uri="{FF2B5EF4-FFF2-40B4-BE49-F238E27FC236}">
                  <a16:creationId xmlns:a16="http://schemas.microsoft.com/office/drawing/2014/main" id="{076C67D0-E9EC-B23C-FE71-7085139B8558}"/>
                </a:ext>
              </a:extLst>
            </p:cNvPr>
            <p:cNvSpPr/>
            <p:nvPr/>
          </p:nvSpPr>
          <p:spPr>
            <a:xfrm rot="3062297">
              <a:off x="3929988" y="1527938"/>
              <a:ext cx="3905441" cy="5123593"/>
            </a:xfrm>
            <a:prstGeom prst="parallelogram">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E10350F9-27B5-0611-B7D4-FD836EB66C90}"/>
                </a:ext>
              </a:extLst>
            </p:cNvPr>
            <p:cNvGrpSpPr/>
            <p:nvPr/>
          </p:nvGrpSpPr>
          <p:grpSpPr>
            <a:xfrm>
              <a:off x="3650271" y="2935270"/>
              <a:ext cx="4407580" cy="2369890"/>
              <a:chOff x="3650271" y="2935270"/>
              <a:chExt cx="4407580" cy="2369890"/>
            </a:xfrm>
          </p:grpSpPr>
          <p:sp>
            <p:nvSpPr>
              <p:cNvPr id="4" name="Oval 3">
                <a:extLst>
                  <a:ext uri="{FF2B5EF4-FFF2-40B4-BE49-F238E27FC236}">
                    <a16:creationId xmlns:a16="http://schemas.microsoft.com/office/drawing/2014/main" id="{3485BF2A-8EEF-8863-F1D4-FFD58B2C3E16}"/>
                  </a:ext>
                </a:extLst>
              </p:cNvPr>
              <p:cNvSpPr/>
              <p:nvPr/>
            </p:nvSpPr>
            <p:spPr>
              <a:xfrm rot="19921042">
                <a:off x="3650271" y="2935270"/>
                <a:ext cx="4327916" cy="2369890"/>
              </a:xfrm>
              <a:prstGeom prst="ellipse">
                <a:avLst/>
              </a:prstGeom>
              <a:solidFill>
                <a:srgbClr val="00206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Satellite with solid fill">
                <a:extLst>
                  <a:ext uri="{FF2B5EF4-FFF2-40B4-BE49-F238E27FC236}">
                    <a16:creationId xmlns:a16="http://schemas.microsoft.com/office/drawing/2014/main" id="{97565E33-75A6-3676-5908-005C8842FA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6187" y="3245313"/>
                <a:ext cx="521664" cy="521664"/>
              </a:xfrm>
              <a:prstGeom prst="rect">
                <a:avLst/>
              </a:prstGeom>
            </p:spPr>
          </p:pic>
        </p:grpSp>
      </p:grpSp>
    </p:spTree>
    <p:extLst>
      <p:ext uri="{BB962C8B-B14F-4D97-AF65-F5344CB8AC3E}">
        <p14:creationId xmlns:p14="http://schemas.microsoft.com/office/powerpoint/2010/main" val="3445030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1750">
          <a:solidFill>
            <a:srgbClr val="FFFF00"/>
          </a:solidFill>
          <a:tailEnd type="triangle" w="lg" len="lg"/>
        </a:ln>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sz="2800" dirty="0" smtClean="0">
            <a:solidFill>
              <a:srgbClr val="FFFF00"/>
            </a:solidFill>
          </a:defRPr>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463</TotalTime>
  <Words>1299</Words>
  <Application>Microsoft Office PowerPoint</Application>
  <PresentationFormat>Widescreen</PresentationFormat>
  <Paragraphs>176</Paragraphs>
  <Slides>17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Aptos Display</vt:lpstr>
      <vt:lpstr>Arial</vt:lpstr>
      <vt:lpstr>DDG_ProximaNova</vt:lpstr>
      <vt:lpstr>Symbol</vt:lpstr>
      <vt:lpstr>Wingdings</vt:lpstr>
      <vt:lpstr>Office Theme</vt:lpstr>
      <vt:lpstr>Introduction to Orbits</vt:lpstr>
      <vt:lpstr>Two Scientists set  the basis for Satellite Orbits</vt:lpstr>
      <vt:lpstr>Kepler’s Astronomica Nova 1609</vt:lpstr>
      <vt:lpstr>Kepler’s Laws of Planetary Motion (1609)</vt:lpstr>
      <vt:lpstr>PowerPoint Presentation</vt:lpstr>
      <vt:lpstr>Ellipse Measurements for Orbital Parameters</vt:lpstr>
      <vt:lpstr>Eccentricity (e) /ĕk″sĕn-trĭs′ĭ-tē/</vt:lpstr>
      <vt:lpstr>Satellite Motion and the Ellipse</vt:lpstr>
      <vt:lpstr>Orbital Plane</vt:lpstr>
      <vt:lpstr>Perigee and Apogee (Earth centric)</vt:lpstr>
      <vt:lpstr>Angular Measurements</vt:lpstr>
      <vt:lpstr>Geocentric Celestial Longitude Reference</vt:lpstr>
      <vt:lpstr>Orbital plane Inclination (i)</vt:lpstr>
      <vt:lpstr>Ascending Node (W)</vt:lpstr>
      <vt:lpstr>Argument of Perigee (w)</vt:lpstr>
      <vt:lpstr>True Anomaly (n) and Epoch (t)</vt:lpstr>
      <vt:lpstr>Seven Orbital Parameters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Orbits</dc:title>
  <dc:creator>Bruce Bream</dc:creator>
  <cp:lastModifiedBy>Bruce Bream</cp:lastModifiedBy>
  <cp:revision>3</cp:revision>
  <dcterms:created xsi:type="dcterms:W3CDTF">2024-04-28T21:03:10Z</dcterms:created>
  <dcterms:modified xsi:type="dcterms:W3CDTF">2025-10-24T20:14:05Z</dcterms:modified>
</cp:coreProperties>
</file>